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506" r:id="rId3"/>
    <p:sldId id="447" r:id="rId4"/>
    <p:sldId id="462" r:id="rId5"/>
    <p:sldId id="464" r:id="rId6"/>
    <p:sldId id="467" r:id="rId7"/>
    <p:sldId id="468" r:id="rId8"/>
    <p:sldId id="469" r:id="rId9"/>
    <p:sldId id="465" r:id="rId10"/>
    <p:sldId id="471" r:id="rId11"/>
    <p:sldId id="466" r:id="rId12"/>
    <p:sldId id="470" r:id="rId13"/>
    <p:sldId id="474" r:id="rId14"/>
    <p:sldId id="463" r:id="rId15"/>
    <p:sldId id="453" r:id="rId16"/>
    <p:sldId id="455" r:id="rId17"/>
    <p:sldId id="456" r:id="rId18"/>
    <p:sldId id="472" r:id="rId19"/>
    <p:sldId id="507" r:id="rId20"/>
    <p:sldId id="473" r:id="rId21"/>
    <p:sldId id="461" r:id="rId22"/>
    <p:sldId id="476" r:id="rId23"/>
    <p:sldId id="477" r:id="rId24"/>
    <p:sldId id="478" r:id="rId25"/>
    <p:sldId id="479" r:id="rId26"/>
    <p:sldId id="480" r:id="rId27"/>
    <p:sldId id="481" r:id="rId28"/>
    <p:sldId id="482" r:id="rId29"/>
    <p:sldId id="483" r:id="rId30"/>
    <p:sldId id="485" r:id="rId31"/>
    <p:sldId id="486" r:id="rId32"/>
    <p:sldId id="487" r:id="rId33"/>
    <p:sldId id="488" r:id="rId34"/>
    <p:sldId id="489" r:id="rId35"/>
    <p:sldId id="490" r:id="rId36"/>
    <p:sldId id="49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8/16/2018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5D666-951B-48EB-87FD-60AA1AE28DF5}" type="slidenum">
              <a:rPr lang="en-US" smtClean="0"/>
              <a:t>7</a:t>
            </a:fld>
            <a:endParaRPr lang="en-US"/>
          </a:p>
        </p:txBody>
      </p:sp>
    </p:spTree>
    <p:extLst>
      <p:ext uri="{BB962C8B-B14F-4D97-AF65-F5344CB8AC3E}">
        <p14:creationId xmlns:p14="http://schemas.microsoft.com/office/powerpoint/2010/main" val="3479413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7D1EC1-7383-4C78-A9BE-7346D942F500}" type="slidenum">
              <a:rPr lang="en-US" smtClean="0"/>
              <a:t>33</a:t>
            </a:fld>
            <a:endParaRPr lang="en-US"/>
          </a:p>
        </p:txBody>
      </p:sp>
    </p:spTree>
    <p:extLst>
      <p:ext uri="{BB962C8B-B14F-4D97-AF65-F5344CB8AC3E}">
        <p14:creationId xmlns:p14="http://schemas.microsoft.com/office/powerpoint/2010/main" val="1139304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BCC44F-C5AC-45B6-8239-EF1D34AC5485}"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CC44F-C5AC-45B6-8239-EF1D34AC5485}" type="datetimeFigureOut">
              <a:rPr lang="en-US" smtClean="0"/>
              <a:t>8/16/2018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BCC44F-C5AC-45B6-8239-EF1D34AC5485}" type="datetimeFigureOut">
              <a:rPr lang="en-US" smtClean="0"/>
              <a:t>8/16/2018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8/16/2018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8/16/2018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www.salesforce.com/platform/" TargetMode="External"/><Relationship Id="rId3" Type="http://schemas.openxmlformats.org/officeDocument/2006/relationships/hyperlink" Target="http://aws.amazon.com/s3/" TargetMode="External"/><Relationship Id="rId7" Type="http://schemas.openxmlformats.org/officeDocument/2006/relationships/hyperlink" Target="http://www.microsoft.com/windowsazure/" TargetMode="External"/><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6" Type="http://schemas.openxmlformats.org/officeDocument/2006/relationships/hyperlink" Target="http://code.google.com/appengine/" TargetMode="External"/><Relationship Id="rId11" Type="http://schemas.openxmlformats.org/officeDocument/2006/relationships/hyperlink" Target="http://docs.google.com/" TargetMode="External"/><Relationship Id="rId5" Type="http://schemas.openxmlformats.org/officeDocument/2006/relationships/hyperlink" Target="http://www.flexiscale.com/" TargetMode="External"/><Relationship Id="rId10" Type="http://schemas.openxmlformats.org/officeDocument/2006/relationships/hyperlink" Target="http://www.hotmail.com/" TargetMode="External"/><Relationship Id="rId4" Type="http://schemas.openxmlformats.org/officeDocument/2006/relationships/hyperlink" Target="http://www.rackspacecloud.com/cloud_hosting_products/servers" TargetMode="External"/><Relationship Id="rId9" Type="http://schemas.openxmlformats.org/officeDocument/2006/relationships/hyperlink" Target="http://www.gmail.com/"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04800" y="2362200"/>
            <a:ext cx="8763000" cy="838200"/>
          </a:xfrm>
        </p:spPr>
        <p:txBody>
          <a:bodyPr>
            <a:normAutofit fontScale="90000"/>
          </a:bodyPr>
          <a:lstStyle/>
          <a:p>
            <a:pPr algn="ctr" fontAlgn="auto">
              <a:spcAft>
                <a:spcPts val="0"/>
              </a:spcAft>
              <a:defRPr/>
            </a:pPr>
            <a:r>
              <a:rPr lang="en-US" dirty="0" smtClean="0"/>
              <a:t>Introduction to Big Data </a:t>
            </a:r>
            <a:br>
              <a:rPr lang="en-US" dirty="0" smtClean="0"/>
            </a:br>
            <a:endParaRPr lang="en-US" dirty="0"/>
          </a:p>
        </p:txBody>
      </p:sp>
    </p:spTree>
    <p:extLst>
      <p:ext uri="{BB962C8B-B14F-4D97-AF65-F5344CB8AC3E}">
        <p14:creationId xmlns:p14="http://schemas.microsoft.com/office/powerpoint/2010/main" val="3987656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69236" y="1"/>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A Single View to the Customer</a:t>
            </a:r>
            <a:endParaRPr lang="en-US" sz="2800" b="1" dirty="0"/>
          </a:p>
        </p:txBody>
      </p:sp>
      <p:pic>
        <p:nvPicPr>
          <p:cNvPr id="8" name="Picture 7"/>
          <p:cNvPicPr>
            <a:picLocks noChangeAspect="1"/>
          </p:cNvPicPr>
          <p:nvPr/>
        </p:nvPicPr>
        <p:blipFill>
          <a:blip r:embed="rId2"/>
          <a:stretch>
            <a:fillRect/>
          </a:stretch>
        </p:blipFill>
        <p:spPr>
          <a:xfrm>
            <a:off x="3251200" y="1547802"/>
            <a:ext cx="2476500" cy="2476500"/>
          </a:xfrm>
          <a:prstGeom prst="rect">
            <a:avLst/>
          </a:prstGeom>
        </p:spPr>
      </p:pic>
      <p:sp>
        <p:nvSpPr>
          <p:cNvPr id="9" name="TextBox 8"/>
          <p:cNvSpPr txBox="1"/>
          <p:nvPr/>
        </p:nvSpPr>
        <p:spPr>
          <a:xfrm>
            <a:off x="3715223" y="3213734"/>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pic>
        <p:nvPicPr>
          <p:cNvPr id="10" name="Picture 9"/>
          <p:cNvPicPr>
            <a:picLocks noChangeAspect="1"/>
          </p:cNvPicPr>
          <p:nvPr/>
        </p:nvPicPr>
        <p:blipFill>
          <a:blip r:embed="rId3"/>
          <a:stretch>
            <a:fillRect/>
          </a:stretch>
        </p:blipFill>
        <p:spPr>
          <a:xfrm>
            <a:off x="2518858" y="898484"/>
            <a:ext cx="730215" cy="275327"/>
          </a:xfrm>
          <a:prstGeom prst="rect">
            <a:avLst/>
          </a:prstGeom>
        </p:spPr>
      </p:pic>
      <p:pic>
        <p:nvPicPr>
          <p:cNvPr id="11" name="Picture 10"/>
          <p:cNvPicPr>
            <a:picLocks noChangeAspect="1"/>
          </p:cNvPicPr>
          <p:nvPr/>
        </p:nvPicPr>
        <p:blipFill>
          <a:blip r:embed="rId4"/>
          <a:stretch>
            <a:fillRect/>
          </a:stretch>
        </p:blipFill>
        <p:spPr>
          <a:xfrm>
            <a:off x="1306786" y="1461563"/>
            <a:ext cx="465656" cy="451878"/>
          </a:xfrm>
          <a:prstGeom prst="rect">
            <a:avLst/>
          </a:prstGeom>
        </p:spPr>
      </p:pic>
      <p:pic>
        <p:nvPicPr>
          <p:cNvPr id="12" name="Picture 11"/>
          <p:cNvPicPr>
            <a:picLocks noChangeAspect="1"/>
          </p:cNvPicPr>
          <p:nvPr/>
        </p:nvPicPr>
        <p:blipFill>
          <a:blip r:embed="rId5"/>
          <a:stretch>
            <a:fillRect/>
          </a:stretch>
        </p:blipFill>
        <p:spPr>
          <a:xfrm>
            <a:off x="1629972" y="1045124"/>
            <a:ext cx="790060" cy="342900"/>
          </a:xfrm>
          <a:prstGeom prst="rect">
            <a:avLst/>
          </a:prstGeom>
        </p:spPr>
      </p:pic>
      <p:sp>
        <p:nvSpPr>
          <p:cNvPr id="13" name="Oval 12"/>
          <p:cNvSpPr/>
          <p:nvPr/>
        </p:nvSpPr>
        <p:spPr>
          <a:xfrm>
            <a:off x="2293032" y="1476924"/>
            <a:ext cx="855133"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smtClean="0"/>
              <a:t>Social Media</a:t>
            </a:r>
            <a:endParaRPr lang="en-US" sz="1050" dirty="0"/>
          </a:p>
        </p:txBody>
      </p:sp>
      <p:cxnSp>
        <p:nvCxnSpPr>
          <p:cNvPr id="14" name="Straight Connector 13"/>
          <p:cNvCxnSpPr/>
          <p:nvPr/>
        </p:nvCxnSpPr>
        <p:spPr>
          <a:xfrm flipH="1" flipV="1">
            <a:off x="2997200" y="2286000"/>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2476500" y="3491103"/>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628399" y="3022601"/>
            <a:ext cx="855133"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smtClean="0"/>
              <a:t>Gaming</a:t>
            </a:r>
            <a:endParaRPr lang="en-US" sz="1050" dirty="0"/>
          </a:p>
        </p:txBody>
      </p:sp>
      <p:cxnSp>
        <p:nvCxnSpPr>
          <p:cNvPr id="19" name="Straight Connector 18"/>
          <p:cNvCxnSpPr>
            <a:endCxn id="10" idx="2"/>
          </p:cNvCxnSpPr>
          <p:nvPr/>
        </p:nvCxnSpPr>
        <p:spPr>
          <a:xfrm flipV="1">
            <a:off x="2794000" y="1173811"/>
            <a:ext cx="89966"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2146300" y="1326212"/>
            <a:ext cx="271963"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1772442" y="170286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3146396" y="4024302"/>
            <a:ext cx="676306"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291263" y="4508501"/>
            <a:ext cx="855133"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smtClean="0"/>
              <a:t>Entertain</a:t>
            </a:r>
            <a:endParaRPr lang="en-US" sz="800" dirty="0"/>
          </a:p>
        </p:txBody>
      </p:sp>
      <p:sp>
        <p:nvSpPr>
          <p:cNvPr id="39" name="Oval 38"/>
          <p:cNvSpPr/>
          <p:nvPr/>
        </p:nvSpPr>
        <p:spPr>
          <a:xfrm>
            <a:off x="5934727" y="1423463"/>
            <a:ext cx="855133"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smtClean="0"/>
              <a:t>Banking</a:t>
            </a:r>
          </a:p>
          <a:p>
            <a:pPr algn="ctr"/>
            <a:r>
              <a:rPr lang="en-US" sz="1000" dirty="0" smtClean="0"/>
              <a:t>Finance</a:t>
            </a:r>
            <a:endParaRPr lang="en-US" sz="1000" dirty="0"/>
          </a:p>
        </p:txBody>
      </p:sp>
      <p:cxnSp>
        <p:nvCxnSpPr>
          <p:cNvPr id="40" name="Straight Connector 39"/>
          <p:cNvCxnSpPr/>
          <p:nvPr/>
        </p:nvCxnSpPr>
        <p:spPr>
          <a:xfrm flipH="1">
            <a:off x="5152996" y="2183603"/>
            <a:ext cx="90696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514694" y="3022601"/>
            <a:ext cx="855133"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dirty="0" smtClean="0"/>
          </a:p>
          <a:p>
            <a:pPr algn="ctr"/>
            <a:r>
              <a:rPr lang="en-US" sz="1050" dirty="0" smtClean="0"/>
              <a:t>Our</a:t>
            </a:r>
          </a:p>
          <a:p>
            <a:pPr algn="ctr"/>
            <a:r>
              <a:rPr lang="en-US" sz="1050" dirty="0" smtClean="0"/>
              <a:t>Known</a:t>
            </a:r>
          </a:p>
          <a:p>
            <a:pPr algn="ctr"/>
            <a:r>
              <a:rPr lang="en-US" sz="1050" dirty="0" smtClean="0"/>
              <a:t>History</a:t>
            </a:r>
          </a:p>
          <a:p>
            <a:pPr algn="ctr"/>
            <a:endParaRPr lang="en-US" sz="1050" dirty="0"/>
          </a:p>
        </p:txBody>
      </p:sp>
      <p:sp>
        <p:nvSpPr>
          <p:cNvPr id="42" name="Oval 41"/>
          <p:cNvSpPr/>
          <p:nvPr/>
        </p:nvSpPr>
        <p:spPr>
          <a:xfrm>
            <a:off x="5795027" y="4508501"/>
            <a:ext cx="855133"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smtClean="0"/>
              <a:t>Purchase</a:t>
            </a:r>
            <a:endParaRPr lang="en-US" sz="900" dirty="0"/>
          </a:p>
        </p:txBody>
      </p:sp>
      <p:cxnSp>
        <p:nvCxnSpPr>
          <p:cNvPr id="45" name="Straight Connector 44"/>
          <p:cNvCxnSpPr>
            <a:endCxn id="42" idx="2"/>
          </p:cNvCxnSpPr>
          <p:nvPr/>
        </p:nvCxnSpPr>
        <p:spPr>
          <a:xfrm>
            <a:off x="5152996" y="4024302"/>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642049" y="3502407"/>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6"/>
          <a:stretch>
            <a:fillRect/>
          </a:stretch>
        </p:blipFill>
        <p:spPr>
          <a:xfrm>
            <a:off x="685800" y="2780152"/>
            <a:ext cx="826566" cy="267849"/>
          </a:xfrm>
          <a:prstGeom prst="rect">
            <a:avLst/>
          </a:prstGeom>
        </p:spPr>
      </p:pic>
      <p:pic>
        <p:nvPicPr>
          <p:cNvPr id="53" name="Picture 52"/>
          <p:cNvPicPr>
            <a:picLocks noChangeAspect="1"/>
          </p:cNvPicPr>
          <p:nvPr/>
        </p:nvPicPr>
        <p:blipFill>
          <a:blip r:embed="rId7"/>
          <a:stretch>
            <a:fillRect/>
          </a:stretch>
        </p:blipFill>
        <p:spPr>
          <a:xfrm>
            <a:off x="435865" y="3264085"/>
            <a:ext cx="869486" cy="523497"/>
          </a:xfrm>
          <a:prstGeom prst="rect">
            <a:avLst/>
          </a:prstGeom>
        </p:spPr>
      </p:pic>
      <p:cxnSp>
        <p:nvCxnSpPr>
          <p:cNvPr id="54" name="Straight Connector 53"/>
          <p:cNvCxnSpPr/>
          <p:nvPr/>
        </p:nvCxnSpPr>
        <p:spPr>
          <a:xfrm>
            <a:off x="1109382" y="305962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1134782" y="3453002"/>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8"/>
          <a:stretch>
            <a:fillRect/>
          </a:stretch>
        </p:blipFill>
        <p:spPr>
          <a:xfrm>
            <a:off x="1122223" y="4812398"/>
            <a:ext cx="653285" cy="303807"/>
          </a:xfrm>
          <a:prstGeom prst="rect">
            <a:avLst/>
          </a:prstGeom>
        </p:spPr>
      </p:pic>
      <p:pic>
        <p:nvPicPr>
          <p:cNvPr id="60" name="Picture 59"/>
          <p:cNvPicPr>
            <a:picLocks noChangeAspect="1"/>
          </p:cNvPicPr>
          <p:nvPr/>
        </p:nvPicPr>
        <p:blipFill>
          <a:blip r:embed="rId9"/>
          <a:stretch>
            <a:fillRect/>
          </a:stretch>
        </p:blipFill>
        <p:spPr>
          <a:xfrm>
            <a:off x="1165651" y="5259953"/>
            <a:ext cx="833731" cy="371097"/>
          </a:xfrm>
          <a:prstGeom prst="rect">
            <a:avLst/>
          </a:prstGeom>
        </p:spPr>
      </p:pic>
      <p:pic>
        <p:nvPicPr>
          <p:cNvPr id="61" name="Picture 60"/>
          <p:cNvPicPr>
            <a:picLocks noChangeAspect="1"/>
          </p:cNvPicPr>
          <p:nvPr/>
        </p:nvPicPr>
        <p:blipFill>
          <a:blip r:embed="rId10"/>
          <a:stretch>
            <a:fillRect/>
          </a:stretch>
        </p:blipFill>
        <p:spPr>
          <a:xfrm>
            <a:off x="2177182" y="5579577"/>
            <a:ext cx="540618" cy="419774"/>
          </a:xfrm>
          <a:prstGeom prst="rect">
            <a:avLst/>
          </a:prstGeom>
        </p:spPr>
      </p:pic>
      <p:cxnSp>
        <p:nvCxnSpPr>
          <p:cNvPr id="62" name="Straight Connector 61"/>
          <p:cNvCxnSpPr/>
          <p:nvPr/>
        </p:nvCxnSpPr>
        <p:spPr>
          <a:xfrm flipV="1">
            <a:off x="1760808" y="4923410"/>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1999382" y="5206361"/>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465484" y="5382003"/>
            <a:ext cx="215246"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1"/>
          <a:stretch>
            <a:fillRect/>
          </a:stretch>
        </p:blipFill>
        <p:spPr>
          <a:xfrm>
            <a:off x="7962900" y="3048000"/>
            <a:ext cx="292100" cy="292100"/>
          </a:xfrm>
          <a:prstGeom prst="rect">
            <a:avLst/>
          </a:prstGeom>
        </p:spPr>
      </p:pic>
      <p:pic>
        <p:nvPicPr>
          <p:cNvPr id="69" name="Picture 68"/>
          <p:cNvPicPr>
            <a:picLocks noChangeAspect="1"/>
          </p:cNvPicPr>
          <p:nvPr/>
        </p:nvPicPr>
        <p:blipFill>
          <a:blip r:embed="rId12"/>
          <a:stretch>
            <a:fillRect/>
          </a:stretch>
        </p:blipFill>
        <p:spPr>
          <a:xfrm>
            <a:off x="7023100" y="1204508"/>
            <a:ext cx="845289" cy="155455"/>
          </a:xfrm>
          <a:prstGeom prst="rect">
            <a:avLst/>
          </a:prstGeom>
        </p:spPr>
      </p:pic>
      <p:pic>
        <p:nvPicPr>
          <p:cNvPr id="70" name="Picture 69"/>
          <p:cNvPicPr>
            <a:picLocks noChangeAspect="1"/>
          </p:cNvPicPr>
          <p:nvPr/>
        </p:nvPicPr>
        <p:blipFill>
          <a:blip r:embed="rId13"/>
          <a:stretch>
            <a:fillRect/>
          </a:stretch>
        </p:blipFill>
        <p:spPr>
          <a:xfrm>
            <a:off x="7339222" y="1391100"/>
            <a:ext cx="618067" cy="618067"/>
          </a:xfrm>
          <a:prstGeom prst="rect">
            <a:avLst/>
          </a:prstGeom>
        </p:spPr>
      </p:pic>
      <p:pic>
        <p:nvPicPr>
          <p:cNvPr id="71" name="Picture 70"/>
          <p:cNvPicPr>
            <a:picLocks noChangeAspect="1"/>
          </p:cNvPicPr>
          <p:nvPr/>
        </p:nvPicPr>
        <p:blipFill>
          <a:blip r:embed="rId14"/>
          <a:stretch>
            <a:fillRect/>
          </a:stretch>
        </p:blipFill>
        <p:spPr>
          <a:xfrm>
            <a:off x="6445697" y="869473"/>
            <a:ext cx="483863" cy="304338"/>
          </a:xfrm>
          <a:prstGeom prst="rect">
            <a:avLst/>
          </a:prstGeom>
        </p:spPr>
      </p:pic>
      <p:cxnSp>
        <p:nvCxnSpPr>
          <p:cNvPr id="72" name="Straight Connector 71"/>
          <p:cNvCxnSpPr>
            <a:endCxn id="71" idx="2"/>
          </p:cNvCxnSpPr>
          <p:nvPr/>
        </p:nvCxnSpPr>
        <p:spPr>
          <a:xfrm flipV="1">
            <a:off x="6529565" y="1173811"/>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760997" y="1402411"/>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815260" y="1700134"/>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5"/>
          <a:stretch>
            <a:fillRect/>
          </a:stretch>
        </p:blipFill>
        <p:spPr>
          <a:xfrm>
            <a:off x="6789860" y="5481262"/>
            <a:ext cx="825500" cy="299576"/>
          </a:xfrm>
          <a:prstGeom prst="rect">
            <a:avLst/>
          </a:prstGeom>
        </p:spPr>
      </p:pic>
      <p:pic>
        <p:nvPicPr>
          <p:cNvPr id="80" name="Picture 79"/>
          <p:cNvPicPr>
            <a:picLocks noChangeAspect="1"/>
          </p:cNvPicPr>
          <p:nvPr/>
        </p:nvPicPr>
        <p:blipFill>
          <a:blip r:embed="rId16"/>
          <a:stretch>
            <a:fillRect/>
          </a:stretch>
        </p:blipFill>
        <p:spPr>
          <a:xfrm>
            <a:off x="7086600" y="4847380"/>
            <a:ext cx="850900" cy="456859"/>
          </a:xfrm>
          <a:prstGeom prst="rect">
            <a:avLst/>
          </a:prstGeom>
        </p:spPr>
      </p:pic>
      <p:pic>
        <p:nvPicPr>
          <p:cNvPr id="81" name="Picture 80"/>
          <p:cNvPicPr>
            <a:picLocks noChangeAspect="1"/>
          </p:cNvPicPr>
          <p:nvPr/>
        </p:nvPicPr>
        <p:blipFill>
          <a:blip r:embed="rId17"/>
          <a:stretch>
            <a:fillRect/>
          </a:stretch>
        </p:blipFill>
        <p:spPr>
          <a:xfrm>
            <a:off x="6061728" y="5748219"/>
            <a:ext cx="720072" cy="384663"/>
          </a:xfrm>
          <a:prstGeom prst="rect">
            <a:avLst/>
          </a:prstGeom>
        </p:spPr>
      </p:pic>
      <p:cxnSp>
        <p:nvCxnSpPr>
          <p:cNvPr id="82" name="Straight Connector 81"/>
          <p:cNvCxnSpPr/>
          <p:nvPr/>
        </p:nvCxnSpPr>
        <p:spPr>
          <a:xfrm flipV="1">
            <a:off x="7395227" y="3225800"/>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8"/>
          <a:stretch>
            <a:fillRect/>
          </a:stretch>
        </p:blipFill>
        <p:spPr>
          <a:xfrm>
            <a:off x="7868389" y="3571359"/>
            <a:ext cx="524913" cy="250343"/>
          </a:xfrm>
          <a:prstGeom prst="rect">
            <a:avLst/>
          </a:prstGeom>
        </p:spPr>
      </p:pic>
      <p:cxnSp>
        <p:nvCxnSpPr>
          <p:cNvPr id="84" name="Straight Connector 83"/>
          <p:cNvCxnSpPr>
            <a:endCxn id="83" idx="1"/>
          </p:cNvCxnSpPr>
          <p:nvPr/>
        </p:nvCxnSpPr>
        <p:spPr>
          <a:xfrm>
            <a:off x="7413538" y="3571360"/>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654879" y="4900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565979" y="5281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11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Velocity (Speed)</a:t>
            </a:r>
            <a:r>
              <a:rPr lang="en-US" dirty="0">
                <a:solidFill>
                  <a:srgbClr val="0000FF"/>
                </a:solidFill>
              </a:rPr>
              <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smtClean="0"/>
              <a:t>Data is begin generated fast and need to be processed fast</a:t>
            </a:r>
          </a:p>
          <a:p>
            <a:r>
              <a:rPr lang="en-US" dirty="0" smtClean="0"/>
              <a:t>Online Data Analytics</a:t>
            </a:r>
          </a:p>
          <a:p>
            <a:r>
              <a:rPr lang="en-US" dirty="0" smtClean="0"/>
              <a:t>Late decisions </a:t>
            </a:r>
            <a:r>
              <a:rPr lang="en-US" dirty="0" smtClean="0">
                <a:sym typeface="Wingdings"/>
              </a:rPr>
              <a:t> missing opportunities</a:t>
            </a:r>
          </a:p>
          <a:p>
            <a:r>
              <a:rPr lang="en-US" b="1" dirty="0" smtClean="0">
                <a:solidFill>
                  <a:srgbClr val="800000"/>
                </a:solidFill>
                <a:sym typeface="Wingdings"/>
              </a:rPr>
              <a:t>Examples</a:t>
            </a:r>
            <a:endParaRPr lang="en-US" b="1" dirty="0">
              <a:solidFill>
                <a:srgbClr val="800000"/>
              </a:solidFill>
              <a:sym typeface="Wingdings"/>
            </a:endParaRPr>
          </a:p>
          <a:p>
            <a:pPr lvl="1"/>
            <a:r>
              <a:rPr lang="en-US" sz="1900" b="1" dirty="0" smtClean="0">
                <a:solidFill>
                  <a:srgbClr val="0000FF"/>
                </a:solidFill>
                <a:sym typeface="Wingdings"/>
              </a:rPr>
              <a:t>E-Promotions: </a:t>
            </a:r>
            <a:r>
              <a:rPr lang="en-US" sz="1900" dirty="0" smtClean="0">
                <a:sym typeface="Wingdings"/>
              </a:rPr>
              <a:t>Based on your current location, your purchase history, what you like  send promotions right now for store next to you</a:t>
            </a:r>
          </a:p>
          <a:p>
            <a:pPr lvl="1"/>
            <a:endParaRPr lang="en-US" sz="1900" dirty="0" smtClean="0">
              <a:sym typeface="Wingdings"/>
            </a:endParaRPr>
          </a:p>
          <a:p>
            <a:pPr lvl="1"/>
            <a:r>
              <a:rPr lang="en-US" sz="1900" b="1" dirty="0" smtClean="0">
                <a:solidFill>
                  <a:srgbClr val="0000FF"/>
                </a:solidFill>
                <a:sym typeface="Wingdings"/>
              </a:rPr>
              <a:t>Healthcare monitoring: </a:t>
            </a:r>
            <a:r>
              <a:rPr lang="en-US" sz="1900" dirty="0" smtClean="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11</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Real-time/Fast Data</a:t>
            </a:r>
            <a:endParaRPr lang="en-US" dirty="0"/>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t>12</a:t>
            </a:fld>
            <a:endParaRPr lang="en-US" dirty="0"/>
          </a:p>
        </p:txBody>
      </p:sp>
    </p:spTree>
    <p:extLst>
      <p:ext uri="{BB962C8B-B14F-4D97-AF65-F5344CB8AC3E}">
        <p14:creationId xmlns:p14="http://schemas.microsoft.com/office/powerpoint/2010/main" val="248260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251200" y="1803399"/>
            <a:ext cx="2476500" cy="2476500"/>
          </a:xfrm>
          <a:prstGeom prst="rect">
            <a:avLst/>
          </a:prstGeom>
        </p:spPr>
      </p:pic>
      <p:sp>
        <p:nvSpPr>
          <p:cNvPr id="7" name="Title 1"/>
          <p:cNvSpPr txBox="1">
            <a:spLocks/>
          </p:cNvSpPr>
          <p:nvPr/>
        </p:nvSpPr>
        <p:spPr>
          <a:xfrm>
            <a:off x="469236" y="368300"/>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Real-Time Analytics/Decision Requirement</a:t>
            </a:r>
            <a:endParaRPr lang="en-US" sz="2800" b="1" dirty="0"/>
          </a:p>
        </p:txBody>
      </p:sp>
      <p:sp>
        <p:nvSpPr>
          <p:cNvPr id="8" name="Cloud 7"/>
          <p:cNvSpPr/>
          <p:nvPr/>
        </p:nvSpPr>
        <p:spPr>
          <a:xfrm>
            <a:off x="1701800" y="13715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loud 9"/>
          <p:cNvSpPr/>
          <p:nvPr/>
        </p:nvSpPr>
        <p:spPr>
          <a:xfrm>
            <a:off x="5201108" y="13588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loud 10"/>
          <p:cNvSpPr/>
          <p:nvPr/>
        </p:nvSpPr>
        <p:spPr>
          <a:xfrm>
            <a:off x="5880100" y="3132781"/>
            <a:ext cx="2222500" cy="1790700"/>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715223" y="3469331"/>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sp>
        <p:nvSpPr>
          <p:cNvPr id="14" name="Cloud 13"/>
          <p:cNvSpPr/>
          <p:nvPr/>
        </p:nvSpPr>
        <p:spPr>
          <a:xfrm>
            <a:off x="4203700" y="2031999"/>
            <a:ext cx="635000" cy="459264"/>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203700" y="2083831"/>
            <a:ext cx="629706" cy="369332"/>
          </a:xfrm>
          <a:prstGeom prst="rect">
            <a:avLst/>
          </a:prstGeom>
          <a:noFill/>
        </p:spPr>
        <p:txBody>
          <a:bodyPr wrap="none" rtlCol="0">
            <a:spAutoFit/>
          </a:bodyPr>
          <a:lstStyle/>
          <a:p>
            <a:pPr algn="ctr"/>
            <a:r>
              <a:rPr lang="en-US" sz="900" b="1" dirty="0" smtClean="0"/>
              <a:t>Influence</a:t>
            </a:r>
          </a:p>
          <a:p>
            <a:pPr algn="ctr"/>
            <a:r>
              <a:rPr lang="en-US" sz="900" b="1" dirty="0" smtClean="0"/>
              <a:t>Behavior</a:t>
            </a:r>
            <a:endParaRPr lang="en-US" sz="900" b="1" dirty="0"/>
          </a:p>
        </p:txBody>
      </p:sp>
      <p:sp>
        <p:nvSpPr>
          <p:cNvPr id="16" name="Cloud 15"/>
          <p:cNvSpPr/>
          <p:nvPr/>
        </p:nvSpPr>
        <p:spPr>
          <a:xfrm>
            <a:off x="3378200" y="4365603"/>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72268" y="1663699"/>
            <a:ext cx="1780656" cy="1077218"/>
          </a:xfrm>
          <a:prstGeom prst="rect">
            <a:avLst/>
          </a:prstGeom>
          <a:noFill/>
        </p:spPr>
        <p:txBody>
          <a:bodyPr wrap="none" rtlCol="0">
            <a:spAutoFit/>
          </a:bodyPr>
          <a:lstStyle/>
          <a:p>
            <a:pPr algn="ctr"/>
            <a:r>
              <a:rPr lang="en-US" sz="1600" b="1" dirty="0" smtClean="0"/>
              <a:t>Product </a:t>
            </a:r>
          </a:p>
          <a:p>
            <a:pPr algn="ctr"/>
            <a:r>
              <a:rPr lang="en-US" sz="1600" b="1" dirty="0" smtClean="0"/>
              <a:t>Recommendations </a:t>
            </a:r>
          </a:p>
          <a:p>
            <a:pPr algn="ctr"/>
            <a:r>
              <a:rPr lang="en-US" sz="1600" b="1" dirty="0"/>
              <a:t>t</a:t>
            </a:r>
            <a:r>
              <a:rPr lang="en-US" sz="1600" b="1" dirty="0" smtClean="0"/>
              <a:t>hat are </a:t>
            </a:r>
            <a:r>
              <a:rPr lang="en-US" sz="1600" b="1" i="1" u="sng" dirty="0" smtClean="0"/>
              <a:t>Relevant</a:t>
            </a:r>
            <a:r>
              <a:rPr lang="en-US" sz="1600" b="1" dirty="0" smtClean="0"/>
              <a:t> </a:t>
            </a:r>
          </a:p>
          <a:p>
            <a:pPr algn="ctr"/>
            <a:r>
              <a:rPr lang="en-US" sz="1600" b="1" dirty="0" smtClean="0"/>
              <a:t>&amp; </a:t>
            </a:r>
            <a:r>
              <a:rPr lang="en-US" sz="1600" b="1" i="1" u="sng" dirty="0" smtClean="0"/>
              <a:t>Compelling</a:t>
            </a:r>
            <a:r>
              <a:rPr lang="en-US" sz="1600" b="1" dirty="0" smtClean="0"/>
              <a:t> </a:t>
            </a:r>
          </a:p>
        </p:txBody>
      </p:sp>
      <p:sp>
        <p:nvSpPr>
          <p:cNvPr id="18" name="TextBox 17"/>
          <p:cNvSpPr txBox="1"/>
          <p:nvPr/>
        </p:nvSpPr>
        <p:spPr>
          <a:xfrm>
            <a:off x="6176824" y="3372364"/>
            <a:ext cx="1679166" cy="1323439"/>
          </a:xfrm>
          <a:prstGeom prst="rect">
            <a:avLst/>
          </a:prstGeom>
          <a:noFill/>
        </p:spPr>
        <p:txBody>
          <a:bodyPr wrap="none" rtlCol="0">
            <a:spAutoFit/>
          </a:bodyPr>
          <a:lstStyle/>
          <a:p>
            <a:pPr algn="ctr"/>
            <a:r>
              <a:rPr lang="en-US" sz="1600" b="1" dirty="0" smtClean="0"/>
              <a:t>Friend Invitations </a:t>
            </a:r>
          </a:p>
          <a:p>
            <a:pPr algn="ctr"/>
            <a:r>
              <a:rPr lang="en-US" sz="1600" b="1" dirty="0" smtClean="0"/>
              <a:t>to join a </a:t>
            </a:r>
          </a:p>
          <a:p>
            <a:pPr algn="ctr"/>
            <a:r>
              <a:rPr lang="en-US" sz="1600" b="1" dirty="0" smtClean="0"/>
              <a:t>Game or Activity</a:t>
            </a:r>
          </a:p>
          <a:p>
            <a:pPr algn="ctr"/>
            <a:r>
              <a:rPr lang="en-US" sz="1600" b="1" dirty="0"/>
              <a:t>t</a:t>
            </a:r>
            <a:r>
              <a:rPr lang="en-US" sz="1600" b="1" dirty="0" smtClean="0"/>
              <a:t>hat expands</a:t>
            </a:r>
          </a:p>
          <a:p>
            <a:pPr algn="ctr"/>
            <a:r>
              <a:rPr lang="en-US" sz="1600" b="1" dirty="0" smtClean="0"/>
              <a:t>business </a:t>
            </a:r>
          </a:p>
        </p:txBody>
      </p:sp>
      <p:sp>
        <p:nvSpPr>
          <p:cNvPr id="19" name="TextBox 18"/>
          <p:cNvSpPr txBox="1"/>
          <p:nvPr/>
        </p:nvSpPr>
        <p:spPr>
          <a:xfrm>
            <a:off x="3607913" y="4797571"/>
            <a:ext cx="1800493" cy="1077218"/>
          </a:xfrm>
          <a:prstGeom prst="rect">
            <a:avLst/>
          </a:prstGeom>
          <a:noFill/>
        </p:spPr>
        <p:txBody>
          <a:bodyPr wrap="none" rtlCol="0">
            <a:spAutoFit/>
          </a:bodyPr>
          <a:lstStyle/>
          <a:p>
            <a:pPr algn="ctr"/>
            <a:r>
              <a:rPr lang="en-US" sz="1600" b="1" dirty="0" smtClean="0"/>
              <a:t>Preventing Fraud  </a:t>
            </a:r>
          </a:p>
          <a:p>
            <a:pPr algn="ctr"/>
            <a:r>
              <a:rPr lang="en-US" sz="1600" b="1" dirty="0" smtClean="0"/>
              <a:t> as it is </a:t>
            </a:r>
            <a:r>
              <a:rPr lang="en-US" sz="1600" b="1" i="1" u="sng" dirty="0" smtClean="0"/>
              <a:t>Occurring </a:t>
            </a:r>
          </a:p>
          <a:p>
            <a:pPr algn="ctr"/>
            <a:r>
              <a:rPr lang="en-US" sz="1600" b="1" dirty="0" smtClean="0"/>
              <a:t>&amp; preventing more</a:t>
            </a:r>
          </a:p>
          <a:p>
            <a:pPr algn="ctr"/>
            <a:r>
              <a:rPr lang="en-US" sz="1600" b="1" dirty="0" smtClean="0"/>
              <a:t>proactively </a:t>
            </a:r>
          </a:p>
        </p:txBody>
      </p:sp>
      <p:sp>
        <p:nvSpPr>
          <p:cNvPr id="21" name="TextBox 20"/>
          <p:cNvSpPr txBox="1"/>
          <p:nvPr/>
        </p:nvSpPr>
        <p:spPr>
          <a:xfrm>
            <a:off x="5212308" y="1848364"/>
            <a:ext cx="2276785" cy="1077218"/>
          </a:xfrm>
          <a:prstGeom prst="rect">
            <a:avLst/>
          </a:prstGeom>
          <a:noFill/>
        </p:spPr>
        <p:txBody>
          <a:bodyPr wrap="none" rtlCol="0">
            <a:spAutoFit/>
          </a:bodyPr>
          <a:lstStyle/>
          <a:p>
            <a:pPr algn="ctr"/>
            <a:r>
              <a:rPr lang="en-US" sz="1600" b="1" dirty="0" smtClean="0"/>
              <a:t>Learning why Customers </a:t>
            </a:r>
          </a:p>
          <a:p>
            <a:pPr algn="ctr"/>
            <a:r>
              <a:rPr lang="en-US" sz="1600" b="1" dirty="0" smtClean="0"/>
              <a:t>Switch to competitors</a:t>
            </a:r>
          </a:p>
          <a:p>
            <a:pPr algn="ctr"/>
            <a:r>
              <a:rPr lang="en-US" sz="1600" b="1" dirty="0" smtClean="0"/>
              <a:t> and their offers; in</a:t>
            </a:r>
          </a:p>
          <a:p>
            <a:pPr algn="ctr"/>
            <a:r>
              <a:rPr lang="en-US" sz="1600" b="1" dirty="0" smtClean="0"/>
              <a:t> time to Counter </a:t>
            </a:r>
          </a:p>
        </p:txBody>
      </p:sp>
      <p:sp>
        <p:nvSpPr>
          <p:cNvPr id="23" name="Cloud 22"/>
          <p:cNvSpPr/>
          <p:nvPr/>
        </p:nvSpPr>
        <p:spPr>
          <a:xfrm>
            <a:off x="901700" y="344804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143548" y="3702217"/>
            <a:ext cx="1776247" cy="1323439"/>
          </a:xfrm>
          <a:prstGeom prst="rect">
            <a:avLst/>
          </a:prstGeom>
          <a:noFill/>
        </p:spPr>
        <p:txBody>
          <a:bodyPr wrap="none" rtlCol="0">
            <a:spAutoFit/>
          </a:bodyPr>
          <a:lstStyle/>
          <a:p>
            <a:pPr algn="ctr"/>
            <a:r>
              <a:rPr lang="en-US" sz="1600" b="1" dirty="0" smtClean="0"/>
              <a:t>Improving the</a:t>
            </a:r>
          </a:p>
          <a:p>
            <a:pPr algn="ctr"/>
            <a:r>
              <a:rPr lang="en-US" sz="1600" b="1" dirty="0" smtClean="0"/>
              <a:t>Marketing </a:t>
            </a:r>
          </a:p>
          <a:p>
            <a:pPr algn="ctr"/>
            <a:r>
              <a:rPr lang="en-US" sz="1600" b="1" dirty="0" smtClean="0"/>
              <a:t>Effectiveness of a </a:t>
            </a:r>
          </a:p>
          <a:p>
            <a:pPr algn="ctr"/>
            <a:r>
              <a:rPr lang="en-US" sz="1600" b="1" dirty="0" smtClean="0"/>
              <a:t>Promotion while it</a:t>
            </a:r>
          </a:p>
          <a:p>
            <a:pPr algn="ctr"/>
            <a:r>
              <a:rPr lang="en-US" sz="1600" b="1" dirty="0" smtClean="0"/>
              <a:t>is still in Play  </a:t>
            </a:r>
          </a:p>
        </p:txBody>
      </p:sp>
    </p:spTree>
    <p:extLst>
      <p:ext uri="{BB962C8B-B14F-4D97-AF65-F5344CB8AC3E}">
        <p14:creationId xmlns:p14="http://schemas.microsoft.com/office/powerpoint/2010/main" val="37822571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Make it 4V’s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14</a:t>
            </a:fld>
            <a:endParaRPr lang="en-US" dirty="0"/>
          </a:p>
        </p:txBody>
      </p:sp>
      <p:pic>
        <p:nvPicPr>
          <p:cNvPr id="5" name="Picture 4"/>
          <p:cNvPicPr>
            <a:picLocks noChangeAspect="1"/>
          </p:cNvPicPr>
          <p:nvPr/>
        </p:nvPicPr>
        <p:blipFill>
          <a:blip r:embed="rId2"/>
          <a:stretch>
            <a:fillRect/>
          </a:stretch>
        </p:blipFill>
        <p:spPr>
          <a:xfrm>
            <a:off x="1000633" y="1948548"/>
            <a:ext cx="7012956" cy="3584037"/>
          </a:xfrm>
          <a:prstGeom prst="rect">
            <a:avLst/>
          </a:prstGeom>
        </p:spPr>
      </p:pic>
    </p:spTree>
    <p:extLst>
      <p:ext uri="{BB962C8B-B14F-4D97-AF65-F5344CB8AC3E}">
        <p14:creationId xmlns:p14="http://schemas.microsoft.com/office/powerpoint/2010/main" val="3493037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Harnessing Big Data</a:t>
            </a:r>
            <a:endParaRPr lang="en-US" dirty="0"/>
          </a:p>
        </p:txBody>
      </p:sp>
      <p:pic>
        <p:nvPicPr>
          <p:cNvPr id="4" name="Picture 3"/>
          <p:cNvPicPr>
            <a:picLocks noChangeAspect="1"/>
          </p:cNvPicPr>
          <p:nvPr/>
        </p:nvPicPr>
        <p:blipFill>
          <a:blip r:embed="rId2"/>
          <a:stretch>
            <a:fillRect/>
          </a:stretch>
        </p:blipFill>
        <p:spPr>
          <a:xfrm>
            <a:off x="2021832" y="1711110"/>
            <a:ext cx="4636981" cy="2763951"/>
          </a:xfrm>
          <a:prstGeom prst="rect">
            <a:avLst/>
          </a:prstGeom>
          <a:ln>
            <a:solidFill>
              <a:schemeClr val="tx1"/>
            </a:solidFill>
          </a:ln>
        </p:spPr>
      </p:pic>
      <p:sp>
        <p:nvSpPr>
          <p:cNvPr id="5" name="Content Placeholder 2"/>
          <p:cNvSpPr>
            <a:spLocks noGrp="1"/>
          </p:cNvSpPr>
          <p:nvPr>
            <p:ph idx="1"/>
          </p:nvPr>
        </p:nvSpPr>
        <p:spPr>
          <a:xfrm>
            <a:off x="472808" y="4653113"/>
            <a:ext cx="8370002" cy="1637941"/>
          </a:xfrm>
        </p:spPr>
        <p:txBody>
          <a:bodyPr>
            <a:normAutofit/>
          </a:bodyPr>
          <a:lstStyle/>
          <a:p>
            <a:r>
              <a:rPr lang="en-US" sz="1800" b="1" dirty="0" smtClean="0">
                <a:solidFill>
                  <a:srgbClr val="0000FF"/>
                </a:solidFill>
              </a:rPr>
              <a:t>OLTP: </a:t>
            </a:r>
            <a:r>
              <a:rPr lang="en-US" sz="1800" dirty="0" smtClean="0"/>
              <a:t>Online Transaction Processing   (DBMSs)</a:t>
            </a:r>
          </a:p>
          <a:p>
            <a:r>
              <a:rPr lang="en-US" sz="1800" b="1" dirty="0" smtClean="0">
                <a:solidFill>
                  <a:srgbClr val="0000FF"/>
                </a:solidFill>
              </a:rPr>
              <a:t>OLAP: </a:t>
            </a:r>
            <a:r>
              <a:rPr lang="en-US" sz="1800" dirty="0" smtClean="0"/>
              <a:t>Online Analytical Processing   (Data Warehousing)</a:t>
            </a:r>
          </a:p>
          <a:p>
            <a:r>
              <a:rPr lang="en-US" sz="1800" b="1" dirty="0" smtClean="0">
                <a:solidFill>
                  <a:srgbClr val="0000FF"/>
                </a:solidFill>
              </a:rPr>
              <a:t>RTAP: </a:t>
            </a:r>
            <a:r>
              <a:rPr lang="en-US" sz="1800" dirty="0" smtClean="0"/>
              <a:t>Real-Time Analytics Processing  (Big Data Architecture &amp; technology)</a:t>
            </a:r>
            <a:endParaRPr lang="en-US" sz="1800" dirty="0"/>
          </a:p>
        </p:txBody>
      </p:sp>
      <p:sp>
        <p:nvSpPr>
          <p:cNvPr id="3" name="Slide Number Placeholder 2"/>
          <p:cNvSpPr>
            <a:spLocks noGrp="1"/>
          </p:cNvSpPr>
          <p:nvPr>
            <p:ph type="sldNum" sz="quarter" idx="12"/>
          </p:nvPr>
        </p:nvSpPr>
        <p:spPr/>
        <p:txBody>
          <a:bodyPr/>
          <a:lstStyle/>
          <a:p>
            <a:fld id="{EBFB1032-EA64-7144-B003-9BCC9D94B503}" type="slidenum">
              <a:rPr lang="en-US" smtClean="0"/>
              <a:t>15</a:t>
            </a:fld>
            <a:endParaRPr lang="en-US" dirty="0"/>
          </a:p>
        </p:txBody>
      </p:sp>
    </p:spTree>
    <p:extLst>
      <p:ext uri="{BB962C8B-B14F-4D97-AF65-F5344CB8AC3E}">
        <p14:creationId xmlns:p14="http://schemas.microsoft.com/office/powerpoint/2010/main" val="31237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567765" y="1801236"/>
            <a:ext cx="8144480" cy="691503"/>
          </a:xfrm>
        </p:spPr>
        <p:txBody>
          <a:bodyPr>
            <a:normAutofit fontScale="77500" lnSpcReduction="20000"/>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19870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t>17</a:t>
            </a:fld>
            <a:endParaRPr lang="en-US" dirty="0"/>
          </a:p>
        </p:txBody>
      </p:sp>
    </p:spTree>
    <p:extLst>
      <p:ext uri="{BB962C8B-B14F-4D97-AF65-F5344CB8AC3E}">
        <p14:creationId xmlns:p14="http://schemas.microsoft.com/office/powerpoint/2010/main" val="182876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029200" y="3115746"/>
            <a:ext cx="32766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253991" y="2658546"/>
            <a:ext cx="2751667"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3208865" y="1308113"/>
            <a:ext cx="2810935"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6316131" y="1600213"/>
            <a:ext cx="2751667"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380054" y="609618"/>
            <a:ext cx="7374479" cy="592666"/>
          </a:xfrm>
        </p:spPr>
        <p:txBody>
          <a:bodyPr>
            <a:noAutofit/>
          </a:bodyPr>
          <a:lstStyle/>
          <a:p>
            <a:r>
              <a:rPr lang="en-US" sz="2800" b="1" dirty="0" smtClean="0"/>
              <a:t>The Evolution </a:t>
            </a:r>
            <a:r>
              <a:rPr lang="en-US" sz="2800" dirty="0" smtClean="0"/>
              <a:t>of Business Intelligence</a:t>
            </a:r>
            <a:endParaRPr lang="en-US" sz="2800" b="1" dirty="0"/>
          </a:p>
        </p:txBody>
      </p:sp>
      <p:sp>
        <p:nvSpPr>
          <p:cNvPr id="11" name="TextBox 10"/>
          <p:cNvSpPr txBox="1"/>
          <p:nvPr/>
        </p:nvSpPr>
        <p:spPr>
          <a:xfrm>
            <a:off x="1174542" y="5350915"/>
            <a:ext cx="1010763"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4104009" y="5350918"/>
            <a:ext cx="1010763"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7063815" y="5350918"/>
            <a:ext cx="1010763"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1629825" y="1752600"/>
            <a:ext cx="1579040"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751613" y="1916668"/>
            <a:ext cx="762987"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3005658" y="3742280"/>
            <a:ext cx="202354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29922" y="3927528"/>
            <a:ext cx="666731"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6019800" y="2391847"/>
            <a:ext cx="296331"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8305800" y="3767680"/>
            <a:ext cx="381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962669" y="2124115"/>
            <a:ext cx="666731"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8317511" y="3913214"/>
            <a:ext cx="762987"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3168912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Analytics</a:t>
            </a:r>
            <a:endParaRPr lang="en-US" dirty="0"/>
          </a:p>
        </p:txBody>
      </p:sp>
      <p:sp>
        <p:nvSpPr>
          <p:cNvPr id="3" name="Content Placeholder 2"/>
          <p:cNvSpPr>
            <a:spLocks noGrp="1"/>
          </p:cNvSpPr>
          <p:nvPr>
            <p:ph idx="1"/>
          </p:nvPr>
        </p:nvSpPr>
        <p:spPr>
          <a:xfrm>
            <a:off x="312931" y="1870673"/>
            <a:ext cx="4398184" cy="4110022"/>
          </a:xfrm>
        </p:spPr>
        <p:txBody>
          <a:bodyPr>
            <a:noAutofit/>
          </a:bodyPr>
          <a:lstStyle/>
          <a:p>
            <a:r>
              <a:rPr lang="en-US" sz="2000" dirty="0"/>
              <a:t>Big data is more real-time in nature than traditional DW </a:t>
            </a:r>
            <a:r>
              <a:rPr lang="en-US" sz="2000" dirty="0" smtClean="0"/>
              <a:t>applications</a:t>
            </a:r>
            <a:endParaRPr lang="en-US" sz="2000" dirty="0"/>
          </a:p>
          <a:p>
            <a:r>
              <a:rPr lang="en-US" sz="2000" dirty="0"/>
              <a:t>Traditional DW architectures (e.g. </a:t>
            </a:r>
            <a:r>
              <a:rPr lang="en-US" sz="2000" dirty="0" err="1"/>
              <a:t>Exadata</a:t>
            </a:r>
            <a:r>
              <a:rPr lang="en-US" sz="2000" dirty="0"/>
              <a:t>, Teradata) are not well-suited for big data </a:t>
            </a:r>
            <a:r>
              <a:rPr lang="en-US" sz="2000" dirty="0" smtClean="0"/>
              <a:t>apps</a:t>
            </a:r>
            <a:endParaRPr lang="en-US" sz="2000" dirty="0"/>
          </a:p>
          <a:p>
            <a:r>
              <a:rPr lang="en-US" sz="2000" dirty="0"/>
              <a:t>Shared nothing, massively parallel processing, scale out architectures are well-suited for big data </a:t>
            </a:r>
            <a:r>
              <a:rPr lang="en-US" sz="2000" dirty="0" smtClean="0"/>
              <a:t>apps</a:t>
            </a:r>
            <a:endParaRPr lang="en-US" sz="2000" dirty="0"/>
          </a:p>
        </p:txBody>
      </p:sp>
      <p:pic>
        <p:nvPicPr>
          <p:cNvPr id="5" name="Picture 4"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358" y="1802401"/>
            <a:ext cx="3851882" cy="2812838"/>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EBFB1032-EA64-7144-B003-9BCC9D94B503}" type="slidenum">
              <a:rPr lang="en-US" smtClean="0"/>
              <a:t>19</a:t>
            </a:fld>
            <a:endParaRPr lang="en-US" dirty="0"/>
          </a:p>
        </p:txBody>
      </p:sp>
    </p:spTree>
    <p:extLst>
      <p:ext uri="{BB962C8B-B14F-4D97-AF65-F5344CB8AC3E}">
        <p14:creationId xmlns:p14="http://schemas.microsoft.com/office/powerpoint/2010/main" val="23173612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p:txBody>
          <a:bodyPr/>
          <a:lstStyle/>
          <a:p>
            <a:r>
              <a:rPr lang="en-US" dirty="0" smtClean="0"/>
              <a:t>Topics</a:t>
            </a:r>
          </a:p>
        </p:txBody>
      </p:sp>
      <p:sp>
        <p:nvSpPr>
          <p:cNvPr id="44035" name="Rectangle 1027"/>
          <p:cNvSpPr>
            <a:spLocks noGrp="1" noChangeArrowheads="1"/>
          </p:cNvSpPr>
          <p:nvPr>
            <p:ph idx="1"/>
          </p:nvPr>
        </p:nvSpPr>
        <p:spPr>
          <a:xfrm>
            <a:off x="381000" y="1371600"/>
            <a:ext cx="8229600" cy="4724400"/>
          </a:xfrm>
        </p:spPr>
        <p:txBody>
          <a:bodyPr rtlCol="0">
            <a:normAutofit/>
          </a:bodyPr>
          <a:lstStyle/>
          <a:p>
            <a:pPr fontAlgn="auto">
              <a:spcAft>
                <a:spcPts val="0"/>
              </a:spcAft>
              <a:buFont typeface="Arial" pitchFamily="34" charset="0"/>
              <a:buChar char="•"/>
              <a:defRPr/>
            </a:pPr>
            <a:r>
              <a:rPr lang="en-US" dirty="0" smtClean="0"/>
              <a:t>Scope: Big Data &amp; Analytics</a:t>
            </a:r>
          </a:p>
          <a:p>
            <a:pPr fontAlgn="auto">
              <a:spcAft>
                <a:spcPts val="0"/>
              </a:spcAft>
              <a:buFont typeface="Arial" pitchFamily="34" charset="0"/>
              <a:buChar char="•"/>
              <a:defRPr/>
            </a:pPr>
            <a:r>
              <a:rPr lang="en-US" dirty="0" smtClean="0"/>
              <a:t>Topics:</a:t>
            </a:r>
          </a:p>
          <a:p>
            <a:pPr lvl="1" fontAlgn="auto">
              <a:spcAft>
                <a:spcPts val="0"/>
              </a:spcAft>
              <a:buFont typeface="Arial" pitchFamily="34" charset="0"/>
              <a:buChar char="–"/>
              <a:defRPr/>
            </a:pPr>
            <a:r>
              <a:rPr lang="en-US" dirty="0" smtClean="0"/>
              <a:t>Foundation of Data Analytics and Data Mining </a:t>
            </a:r>
          </a:p>
          <a:p>
            <a:pPr lvl="1" fontAlgn="auto">
              <a:spcAft>
                <a:spcPts val="0"/>
              </a:spcAft>
              <a:buFont typeface="Arial" pitchFamily="34" charset="0"/>
              <a:buChar char="–"/>
              <a:defRPr/>
            </a:pPr>
            <a:r>
              <a:rPr lang="en-US" dirty="0" err="1" smtClean="0"/>
              <a:t>Hadoop</a:t>
            </a:r>
            <a:r>
              <a:rPr lang="en-US" dirty="0" smtClean="0"/>
              <a:t>/Map-Reduce Programming </a:t>
            </a:r>
            <a:r>
              <a:rPr lang="en-US" dirty="0"/>
              <a:t> </a:t>
            </a:r>
            <a:r>
              <a:rPr lang="en-US" dirty="0" smtClean="0"/>
              <a:t>and Data Processing  &amp; </a:t>
            </a:r>
            <a:r>
              <a:rPr lang="en-US" dirty="0" err="1" smtClean="0"/>
              <a:t>BigTable</a:t>
            </a:r>
            <a:r>
              <a:rPr lang="en-US" dirty="0" smtClean="0"/>
              <a:t>/</a:t>
            </a:r>
            <a:r>
              <a:rPr lang="en-US" dirty="0" err="1" smtClean="0"/>
              <a:t>Hbase</a:t>
            </a:r>
            <a:r>
              <a:rPr lang="en-US" dirty="0" smtClean="0"/>
              <a:t>/Cassandra</a:t>
            </a:r>
          </a:p>
          <a:p>
            <a:pPr lvl="1" fontAlgn="auto">
              <a:spcAft>
                <a:spcPts val="0"/>
              </a:spcAft>
              <a:buFont typeface="Arial" pitchFamily="34" charset="0"/>
              <a:buChar char="–"/>
              <a:defRPr/>
            </a:pPr>
            <a:r>
              <a:rPr lang="en-US" dirty="0" smtClean="0"/>
              <a:t>Graph Database and Graph Analytics </a:t>
            </a:r>
          </a:p>
          <a:p>
            <a:pPr lvl="1" fontAlgn="auto">
              <a:spcAft>
                <a:spcPts val="0"/>
              </a:spcAft>
              <a:buFont typeface="Arial" pitchFamily="34" charset="0"/>
              <a:buChar char="–"/>
              <a:defRPr/>
            </a:pPr>
            <a:endParaRPr lang="en-US" dirty="0" smtClean="0"/>
          </a:p>
          <a:p>
            <a:pPr lvl="1" fontAlgn="auto">
              <a:spcAft>
                <a:spcPts val="0"/>
              </a:spcAft>
              <a:buFont typeface="Arial" pitchFamily="34" charset="0"/>
              <a:buChar char="–"/>
              <a:defRPr/>
            </a:pPr>
            <a:endParaRPr lang="en-US" dirty="0" smtClean="0"/>
          </a:p>
          <a:p>
            <a:pPr lvl="1" fontAlgn="auto">
              <a:spcAft>
                <a:spcPts val="0"/>
              </a:spcAft>
              <a:buFont typeface="Arial" pitchFamily="34" charset="0"/>
              <a:buChar char="–"/>
              <a:defRPr/>
            </a:pPr>
            <a:endParaRPr lang="en-US" dirty="0" smtClean="0"/>
          </a:p>
          <a:p>
            <a:pPr lvl="1" fontAlgn="auto">
              <a:spcAft>
                <a:spcPts val="0"/>
              </a:spcAft>
              <a:buFont typeface="Arial" pitchFamily="34" charset="0"/>
              <a:buChar char="–"/>
              <a:defRPr/>
            </a:pPr>
            <a:endParaRPr lang="en-US" dirty="0" smtClean="0"/>
          </a:p>
        </p:txBody>
      </p:sp>
      <p:sp>
        <p:nvSpPr>
          <p:cNvPr id="6" name="Slide Number Placeholder 5"/>
          <p:cNvSpPr>
            <a:spLocks noGrp="1"/>
          </p:cNvSpPr>
          <p:nvPr>
            <p:ph type="sldNum" sz="quarter" idx="12"/>
          </p:nvPr>
        </p:nvSpPr>
        <p:spPr/>
        <p:txBody>
          <a:bodyPr/>
          <a:lstStyle/>
          <a:p>
            <a:pPr>
              <a:defRPr/>
            </a:pPr>
            <a:fld id="{697E7377-4BC1-4D17-9B13-87F74FF187A3}" type="slidenum">
              <a:rPr lang="en-US"/>
              <a:pPr>
                <a:defRPr/>
              </a:pPr>
              <a:t>2</a:t>
            </a:fld>
            <a:endParaRPr lang="en-US"/>
          </a:p>
        </p:txBody>
      </p:sp>
    </p:spTree>
    <p:extLst>
      <p:ext uri="{BB962C8B-B14F-4D97-AF65-F5344CB8AC3E}">
        <p14:creationId xmlns:p14="http://schemas.microsoft.com/office/powerpoint/2010/main" val="2922600661"/>
      </p:ext>
    </p:extLst>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3570" r="-3570"/>
          <a:stretch>
            <a:fillRect/>
          </a:stretch>
        </p:blipFill>
        <p:spPr>
          <a:xfrm>
            <a:off x="-304800" y="-76200"/>
            <a:ext cx="9802813" cy="7162800"/>
          </a:xfrm>
        </p:spPr>
      </p:pic>
    </p:spTree>
    <p:extLst>
      <p:ext uri="{BB962C8B-B14F-4D97-AF65-F5344CB8AC3E}">
        <p14:creationId xmlns:p14="http://schemas.microsoft.com/office/powerpoint/2010/main" val="2891942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Technology</a:t>
            </a:r>
            <a:endParaRPr lang="en-US" dirty="0"/>
          </a:p>
        </p:txBody>
      </p:sp>
      <p:pic>
        <p:nvPicPr>
          <p:cNvPr id="5" name="Picture 4"/>
          <p:cNvPicPr>
            <a:picLocks noChangeAspect="1"/>
          </p:cNvPicPr>
          <p:nvPr/>
        </p:nvPicPr>
        <p:blipFill>
          <a:blip r:embed="rId2"/>
          <a:stretch>
            <a:fillRect/>
          </a:stretch>
        </p:blipFill>
        <p:spPr>
          <a:xfrm>
            <a:off x="320478" y="1584008"/>
            <a:ext cx="8542618" cy="4884889"/>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21</a:t>
            </a:fld>
            <a:endParaRPr lang="en-US" dirty="0"/>
          </a:p>
        </p:txBody>
      </p:sp>
    </p:spTree>
    <p:extLst>
      <p:ext uri="{BB962C8B-B14F-4D97-AF65-F5344CB8AC3E}">
        <p14:creationId xmlns:p14="http://schemas.microsoft.com/office/powerpoint/2010/main" val="3023792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a:t>
            </a:r>
            <a:endParaRPr lang="en-US" dirty="0"/>
          </a:p>
        </p:txBody>
      </p:sp>
      <p:sp>
        <p:nvSpPr>
          <p:cNvPr id="3" name="Content Placeholder 2"/>
          <p:cNvSpPr>
            <a:spLocks noGrp="1"/>
          </p:cNvSpPr>
          <p:nvPr>
            <p:ph idx="1"/>
          </p:nvPr>
        </p:nvSpPr>
        <p:spPr/>
        <p:txBody>
          <a:bodyPr/>
          <a:lstStyle/>
          <a:p>
            <a:r>
              <a:rPr lang="en-US" dirty="0" smtClean="0"/>
              <a:t>IT resources provided as a service</a:t>
            </a:r>
          </a:p>
          <a:p>
            <a:pPr lvl="1"/>
            <a:r>
              <a:rPr lang="en-US" dirty="0" smtClean="0"/>
              <a:t>Compute, storage, databases, queues</a:t>
            </a:r>
          </a:p>
          <a:p>
            <a:r>
              <a:rPr lang="en-US" dirty="0" smtClean="0"/>
              <a:t>Clouds leverage economies of scale of commodity hardware</a:t>
            </a:r>
          </a:p>
          <a:p>
            <a:pPr lvl="1"/>
            <a:r>
              <a:rPr lang="en-US" dirty="0" smtClean="0"/>
              <a:t>Cheap storage, high bandwidth networks &amp; </a:t>
            </a:r>
            <a:r>
              <a:rPr lang="en-US" dirty="0" err="1" smtClean="0"/>
              <a:t>multicore</a:t>
            </a:r>
            <a:r>
              <a:rPr lang="en-US" dirty="0" smtClean="0"/>
              <a:t> processors </a:t>
            </a:r>
          </a:p>
          <a:p>
            <a:pPr lvl="1"/>
            <a:r>
              <a:rPr lang="en-US" dirty="0" smtClean="0"/>
              <a:t>Geographically distributed data centers</a:t>
            </a:r>
          </a:p>
          <a:p>
            <a:r>
              <a:rPr lang="en-US" dirty="0" smtClean="0"/>
              <a:t>Offerings from Microsoft, Amazon, Google, …</a:t>
            </a:r>
          </a:p>
          <a:p>
            <a:pPr>
              <a:buNone/>
            </a:pPr>
            <a:endParaRPr lang="en-US" dirty="0"/>
          </a:p>
        </p:txBody>
      </p:sp>
    </p:spTree>
    <p:extLst>
      <p:ext uri="{BB962C8B-B14F-4D97-AF65-F5344CB8AC3E}">
        <p14:creationId xmlns:p14="http://schemas.microsoft.com/office/powerpoint/2010/main" val="32781724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
            <a:ext cx="7612660" cy="594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34669" y="6336268"/>
            <a:ext cx="3613731" cy="369332"/>
          </a:xfrm>
          <a:prstGeom prst="rect">
            <a:avLst/>
          </a:prstGeom>
          <a:noFill/>
        </p:spPr>
        <p:txBody>
          <a:bodyPr wrap="square" rtlCol="0">
            <a:spAutoFit/>
          </a:bodyPr>
          <a:lstStyle/>
          <a:p>
            <a:r>
              <a:rPr lang="en-US" dirty="0" err="1" smtClean="0"/>
              <a:t>wikipedia:Cloud</a:t>
            </a:r>
            <a:r>
              <a:rPr lang="en-US" dirty="0" smtClean="0"/>
              <a:t> Computing</a:t>
            </a:r>
            <a:endParaRPr lang="en-US" dirty="0"/>
          </a:p>
        </p:txBody>
      </p:sp>
    </p:spTree>
    <p:extLst>
      <p:ext uri="{BB962C8B-B14F-4D97-AF65-F5344CB8AC3E}">
        <p14:creationId xmlns:p14="http://schemas.microsoft.com/office/powerpoint/2010/main" val="2988778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smtClean="0"/>
              <a:t>Cost &amp; management</a:t>
            </a:r>
          </a:p>
          <a:p>
            <a:pPr lvl="1"/>
            <a:r>
              <a:rPr lang="en-US" dirty="0" smtClean="0"/>
              <a:t>Economies of scale, “out-sourced” resource management</a:t>
            </a:r>
          </a:p>
          <a:p>
            <a:r>
              <a:rPr lang="en-US" dirty="0" smtClean="0"/>
              <a:t>Reduced Time to deployment</a:t>
            </a:r>
          </a:p>
          <a:p>
            <a:pPr lvl="1"/>
            <a:r>
              <a:rPr lang="en-US" dirty="0" smtClean="0"/>
              <a:t>Ease of assembly, works “out of the box”</a:t>
            </a:r>
          </a:p>
          <a:p>
            <a:r>
              <a:rPr lang="en-US" dirty="0" smtClean="0"/>
              <a:t>Scaling</a:t>
            </a:r>
          </a:p>
          <a:p>
            <a:pPr lvl="1"/>
            <a:r>
              <a:rPr lang="en-US" dirty="0" smtClean="0"/>
              <a:t>On demand provisioning, co-locate data and compute</a:t>
            </a:r>
          </a:p>
          <a:p>
            <a:r>
              <a:rPr lang="en-US" dirty="0" smtClean="0"/>
              <a:t>Reliability</a:t>
            </a:r>
          </a:p>
          <a:p>
            <a:pPr lvl="1"/>
            <a:r>
              <a:rPr lang="en-US" dirty="0" smtClean="0"/>
              <a:t>Massive, redundant, shared resources</a:t>
            </a:r>
          </a:p>
          <a:p>
            <a:r>
              <a:rPr lang="en-US" dirty="0" smtClean="0"/>
              <a:t>Sustainability</a:t>
            </a:r>
          </a:p>
          <a:p>
            <a:pPr lvl="1"/>
            <a:r>
              <a:rPr lang="en-US" dirty="0" smtClean="0"/>
              <a:t>Hardware not owned</a:t>
            </a:r>
          </a:p>
          <a:p>
            <a:endParaRPr lang="en-US" dirty="0" smtClean="0"/>
          </a:p>
          <a:p>
            <a:endParaRPr lang="en-US" dirty="0"/>
          </a:p>
        </p:txBody>
      </p:sp>
    </p:spTree>
    <p:extLst>
      <p:ext uri="{BB962C8B-B14F-4D97-AF65-F5344CB8AC3E}">
        <p14:creationId xmlns:p14="http://schemas.microsoft.com/office/powerpoint/2010/main" val="9015062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Types of Cloud Computing</a:t>
            </a:r>
            <a:endParaRPr lang="en-US" dirty="0"/>
          </a:p>
        </p:txBody>
      </p:sp>
      <p:sp>
        <p:nvSpPr>
          <p:cNvPr id="3" name="Content Placeholder 2"/>
          <p:cNvSpPr>
            <a:spLocks noGrp="1"/>
          </p:cNvSpPr>
          <p:nvPr>
            <p:ph idx="1"/>
          </p:nvPr>
        </p:nvSpPr>
        <p:spPr>
          <a:xfrm>
            <a:off x="76200" y="1066801"/>
            <a:ext cx="8458200" cy="3809999"/>
          </a:xfrm>
        </p:spPr>
        <p:txBody>
          <a:bodyPr>
            <a:noAutofit/>
          </a:bodyPr>
          <a:lstStyle/>
          <a:p>
            <a:r>
              <a:rPr lang="en-US" sz="2400" b="1" dirty="0" smtClean="0"/>
              <a:t>Public Cloud</a:t>
            </a:r>
            <a:r>
              <a:rPr lang="en-US" sz="2400" dirty="0" smtClean="0"/>
              <a:t>: Computing infrastructure is hosted at the vendor’s premises. </a:t>
            </a:r>
          </a:p>
          <a:p>
            <a:r>
              <a:rPr lang="en-US" sz="2400" b="1" dirty="0" smtClean="0"/>
              <a:t>Private Cloud</a:t>
            </a:r>
            <a:r>
              <a:rPr lang="en-US" sz="2400" dirty="0" smtClean="0"/>
              <a:t>: Computing architecture is dedicated to the customer and is not shared with other </a:t>
            </a:r>
            <a:r>
              <a:rPr lang="en-US" sz="2400" dirty="0" err="1" smtClean="0"/>
              <a:t>organisations</a:t>
            </a:r>
            <a:r>
              <a:rPr lang="en-US" sz="2400" dirty="0" smtClean="0"/>
              <a:t>. </a:t>
            </a:r>
          </a:p>
          <a:p>
            <a:r>
              <a:rPr lang="en-US" sz="2400" b="1" dirty="0" smtClean="0"/>
              <a:t>Hybrid Cloud</a:t>
            </a:r>
            <a:r>
              <a:rPr lang="en-US" sz="2400" dirty="0" smtClean="0"/>
              <a:t>: </a:t>
            </a:r>
            <a:r>
              <a:rPr lang="en-US" sz="2400" dirty="0" err="1" smtClean="0"/>
              <a:t>Organisations</a:t>
            </a:r>
            <a:r>
              <a:rPr lang="en-US" sz="2400" dirty="0" smtClean="0"/>
              <a:t> host some critical, secure applications in private clouds. The not so critical applications are hosted in the public cloud</a:t>
            </a:r>
          </a:p>
          <a:p>
            <a:pPr lvl="1"/>
            <a:r>
              <a:rPr lang="en-US" sz="2000" b="1" dirty="0" smtClean="0"/>
              <a:t>Cloud bursting</a:t>
            </a:r>
            <a:r>
              <a:rPr lang="en-US" sz="2000" dirty="0" smtClean="0"/>
              <a:t>: the </a:t>
            </a:r>
            <a:r>
              <a:rPr lang="en-US" sz="2000" dirty="0" err="1" smtClean="0"/>
              <a:t>organisation</a:t>
            </a:r>
            <a:r>
              <a:rPr lang="en-US" sz="2000" dirty="0" smtClean="0"/>
              <a:t> uses its own infrastructure for normal usage, but cloud is used for peak loads.</a:t>
            </a:r>
          </a:p>
          <a:p>
            <a:r>
              <a:rPr lang="en-US" sz="2400" b="1" dirty="0" smtClean="0"/>
              <a:t>Community Cloud</a:t>
            </a: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15719"/>
            <a:ext cx="4267200" cy="25184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74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Cloud Computing based on Service Provided</a:t>
            </a:r>
            <a:endParaRPr lang="en-US" dirty="0"/>
          </a:p>
        </p:txBody>
      </p:sp>
      <p:sp>
        <p:nvSpPr>
          <p:cNvPr id="5" name="Content Placeholder 4"/>
          <p:cNvSpPr>
            <a:spLocks noGrp="1"/>
          </p:cNvSpPr>
          <p:nvPr>
            <p:ph idx="1"/>
          </p:nvPr>
        </p:nvSpPr>
        <p:spPr>
          <a:xfrm>
            <a:off x="228600" y="1600200"/>
            <a:ext cx="8458200" cy="5029200"/>
          </a:xfrm>
        </p:spPr>
        <p:txBody>
          <a:bodyPr>
            <a:normAutofit fontScale="70000" lnSpcReduction="20000"/>
          </a:bodyPr>
          <a:lstStyle/>
          <a:p>
            <a:r>
              <a:rPr lang="en-US" sz="3800" dirty="0" smtClean="0"/>
              <a:t>Infrastructure as a service (</a:t>
            </a:r>
            <a:r>
              <a:rPr lang="en-US" sz="3800" dirty="0" err="1" smtClean="0"/>
              <a:t>IaaS</a:t>
            </a:r>
            <a:r>
              <a:rPr lang="en-US" sz="3800" dirty="0" smtClean="0"/>
              <a:t>) </a:t>
            </a:r>
          </a:p>
          <a:p>
            <a:pPr lvl="1"/>
            <a:r>
              <a:rPr lang="en-US" dirty="0"/>
              <a:t>O</a:t>
            </a:r>
            <a:r>
              <a:rPr lang="en-US" dirty="0" smtClean="0"/>
              <a:t>ffering hardware related services using the principles of cloud computing. These could include storage services (database or disk storage) or virtual servers. </a:t>
            </a:r>
            <a:endParaRPr lang="en-US" dirty="0"/>
          </a:p>
          <a:p>
            <a:pPr lvl="1"/>
            <a:r>
              <a:rPr lang="en-US" dirty="0" smtClean="0">
                <a:hlinkClick r:id="rId2"/>
              </a:rPr>
              <a:t>Amazon EC2</a:t>
            </a:r>
            <a:r>
              <a:rPr lang="en-US" dirty="0" smtClean="0"/>
              <a:t>, </a:t>
            </a:r>
            <a:r>
              <a:rPr lang="en-US" dirty="0" smtClean="0">
                <a:hlinkClick r:id="rId3"/>
              </a:rPr>
              <a:t>Amazon S3</a:t>
            </a:r>
            <a:r>
              <a:rPr lang="en-US" dirty="0" smtClean="0"/>
              <a:t>, </a:t>
            </a:r>
            <a:r>
              <a:rPr lang="en-US" dirty="0" smtClean="0">
                <a:hlinkClick r:id="rId4"/>
              </a:rPr>
              <a:t>Rackspace Cloud Servers</a:t>
            </a:r>
            <a:r>
              <a:rPr lang="en-US" dirty="0" smtClean="0"/>
              <a:t> and </a:t>
            </a:r>
            <a:r>
              <a:rPr lang="en-US" dirty="0" err="1" smtClean="0">
                <a:hlinkClick r:id="rId5"/>
              </a:rPr>
              <a:t>Flexiscale</a:t>
            </a:r>
            <a:r>
              <a:rPr lang="en-US" dirty="0" smtClean="0"/>
              <a:t>.</a:t>
            </a:r>
            <a:endParaRPr lang="en-US" dirty="0"/>
          </a:p>
          <a:p>
            <a:r>
              <a:rPr lang="en-US" sz="3800" dirty="0" smtClean="0"/>
              <a:t>Platform as a Service (</a:t>
            </a:r>
            <a:r>
              <a:rPr lang="en-US" sz="3800" dirty="0" err="1" smtClean="0"/>
              <a:t>PaaS</a:t>
            </a:r>
            <a:r>
              <a:rPr lang="en-US" sz="3800" dirty="0" smtClean="0"/>
              <a:t>) </a:t>
            </a:r>
          </a:p>
          <a:p>
            <a:pPr lvl="1"/>
            <a:r>
              <a:rPr lang="en-US" sz="3200" dirty="0" smtClean="0"/>
              <a:t>Offering a development platform on the cloud. </a:t>
            </a:r>
          </a:p>
          <a:p>
            <a:pPr lvl="1"/>
            <a:r>
              <a:rPr lang="en-US" sz="3200" dirty="0" smtClean="0">
                <a:hlinkClick r:id="rId6"/>
              </a:rPr>
              <a:t>Google’s Application Engine</a:t>
            </a:r>
            <a:r>
              <a:rPr lang="en-US" sz="3200" dirty="0" smtClean="0"/>
              <a:t>, </a:t>
            </a:r>
            <a:r>
              <a:rPr lang="en-US" sz="3200" dirty="0" err="1" smtClean="0">
                <a:hlinkClick r:id="rId7"/>
              </a:rPr>
              <a:t>Microsofts</a:t>
            </a:r>
            <a:r>
              <a:rPr lang="en-US" sz="3200" dirty="0" smtClean="0">
                <a:hlinkClick r:id="rId7"/>
              </a:rPr>
              <a:t> Azure</a:t>
            </a:r>
            <a:r>
              <a:rPr lang="en-US" sz="3200" dirty="0" smtClean="0"/>
              <a:t>, </a:t>
            </a:r>
            <a:r>
              <a:rPr lang="en-US" sz="3200" dirty="0" err="1" smtClean="0"/>
              <a:t>Salesforce.com’s</a:t>
            </a:r>
            <a:r>
              <a:rPr lang="en-US" sz="3200" dirty="0" smtClean="0"/>
              <a:t> </a:t>
            </a:r>
            <a:r>
              <a:rPr lang="en-US" sz="3200" dirty="0" smtClean="0">
                <a:hlinkClick r:id="rId8"/>
              </a:rPr>
              <a:t>force.com</a:t>
            </a:r>
            <a:r>
              <a:rPr lang="en-US" sz="3200" dirty="0" smtClean="0"/>
              <a:t> .</a:t>
            </a:r>
            <a:endParaRPr lang="en-US" dirty="0"/>
          </a:p>
          <a:p>
            <a:r>
              <a:rPr lang="en-US" sz="3800" dirty="0" smtClean="0"/>
              <a:t>Software as a service (</a:t>
            </a:r>
            <a:r>
              <a:rPr lang="en-US" sz="3800" dirty="0" err="1" smtClean="0"/>
              <a:t>SaaS</a:t>
            </a:r>
            <a:r>
              <a:rPr lang="en-US" dirty="0" smtClean="0"/>
              <a:t>) </a:t>
            </a:r>
          </a:p>
          <a:p>
            <a:pPr lvl="1"/>
            <a:r>
              <a:rPr lang="en-US" sz="3200" dirty="0" smtClean="0"/>
              <a:t>Including a complete software offering on the cloud. Users can access a software application hosted by the cloud vendor on pay-per-use basis. This is a well-established sector. </a:t>
            </a:r>
          </a:p>
          <a:p>
            <a:pPr lvl="1"/>
            <a:r>
              <a:rPr lang="en-US" sz="3200" dirty="0" err="1" smtClean="0"/>
              <a:t>Salesforce.coms</a:t>
            </a:r>
            <a:r>
              <a:rPr lang="en-US" sz="3200" dirty="0" smtClean="0"/>
              <a:t>’ offering in the online Customer Relationship Management (CRM) space, </a:t>
            </a:r>
            <a:r>
              <a:rPr lang="en-US" sz="3200" dirty="0" err="1" smtClean="0"/>
              <a:t>Googles</a:t>
            </a:r>
            <a:r>
              <a:rPr lang="en-US" sz="3200" dirty="0" smtClean="0"/>
              <a:t> </a:t>
            </a:r>
            <a:r>
              <a:rPr lang="en-US" sz="3200" dirty="0" err="1" smtClean="0">
                <a:hlinkClick r:id="rId9"/>
              </a:rPr>
              <a:t>gmail</a:t>
            </a:r>
            <a:r>
              <a:rPr lang="en-US" sz="3200" dirty="0" smtClean="0"/>
              <a:t> and </a:t>
            </a:r>
            <a:r>
              <a:rPr lang="en-US" sz="3200" dirty="0" err="1" smtClean="0"/>
              <a:t>Microsofts</a:t>
            </a:r>
            <a:r>
              <a:rPr lang="en-US" sz="3200" dirty="0" smtClean="0"/>
              <a:t> </a:t>
            </a:r>
            <a:r>
              <a:rPr lang="en-US" sz="3200" dirty="0" err="1" smtClean="0">
                <a:hlinkClick r:id="rId10"/>
              </a:rPr>
              <a:t>hotmail</a:t>
            </a:r>
            <a:r>
              <a:rPr lang="en-US" sz="3200" dirty="0" smtClean="0"/>
              <a:t>, </a:t>
            </a:r>
            <a:r>
              <a:rPr lang="en-US" sz="3200" dirty="0" smtClean="0">
                <a:hlinkClick r:id="rId11"/>
              </a:rPr>
              <a:t>Google docs</a:t>
            </a:r>
            <a:r>
              <a:rPr lang="en-US" sz="3200" dirty="0" smtClean="0"/>
              <a:t>. </a:t>
            </a:r>
            <a:endParaRPr lang="en-US" sz="3200" dirty="0"/>
          </a:p>
        </p:txBody>
      </p:sp>
    </p:spTree>
    <p:extLst>
      <p:ext uri="{BB962C8B-B14F-4D97-AF65-F5344CB8AC3E}">
        <p14:creationId xmlns:p14="http://schemas.microsoft.com/office/powerpoint/2010/main" val="2494939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 (</a:t>
            </a:r>
            <a:r>
              <a:rPr lang="en-US" dirty="0" err="1" smtClean="0"/>
              <a:t>IaaS</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600200"/>
            <a:ext cx="6355619" cy="4953000"/>
          </a:xfrm>
        </p:spPr>
      </p:pic>
    </p:spTree>
    <p:extLst>
      <p:ext uri="{BB962C8B-B14F-4D97-AF65-F5344CB8AC3E}">
        <p14:creationId xmlns:p14="http://schemas.microsoft.com/office/powerpoint/2010/main" val="3686732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Refined Categorization</a:t>
            </a:r>
            <a:endParaRPr lang="en-US" dirty="0"/>
          </a:p>
        </p:txBody>
      </p:sp>
      <p:sp>
        <p:nvSpPr>
          <p:cNvPr id="3" name="Content Placeholder 2"/>
          <p:cNvSpPr>
            <a:spLocks noGrp="1"/>
          </p:cNvSpPr>
          <p:nvPr>
            <p:ph idx="1"/>
          </p:nvPr>
        </p:nvSpPr>
        <p:spPr>
          <a:xfrm>
            <a:off x="76200" y="1524000"/>
            <a:ext cx="8229600" cy="4648200"/>
          </a:xfrm>
        </p:spPr>
        <p:txBody>
          <a:bodyPr>
            <a:normAutofit fontScale="77500" lnSpcReduction="20000"/>
          </a:bodyPr>
          <a:lstStyle/>
          <a:p>
            <a:r>
              <a:rPr lang="en-US" dirty="0" smtClean="0"/>
              <a:t>Storage-as-a-service</a:t>
            </a:r>
          </a:p>
          <a:p>
            <a:r>
              <a:rPr lang="en-US" dirty="0" smtClean="0"/>
              <a:t>Database-as-a-service</a:t>
            </a:r>
          </a:p>
          <a:p>
            <a:r>
              <a:rPr lang="en-US" dirty="0" smtClean="0"/>
              <a:t>Information-as-a-service</a:t>
            </a:r>
          </a:p>
          <a:p>
            <a:r>
              <a:rPr lang="en-US" dirty="0" smtClean="0"/>
              <a:t>Process-as-a-service</a:t>
            </a:r>
          </a:p>
          <a:p>
            <a:r>
              <a:rPr lang="en-US" dirty="0" smtClean="0"/>
              <a:t>Application-as-a-service</a:t>
            </a:r>
          </a:p>
          <a:p>
            <a:r>
              <a:rPr lang="en-US" dirty="0" smtClean="0"/>
              <a:t>Platform-as-a-service</a:t>
            </a:r>
          </a:p>
          <a:p>
            <a:r>
              <a:rPr lang="en-US" dirty="0" smtClean="0"/>
              <a:t>Integration-as-a-service</a:t>
            </a:r>
          </a:p>
          <a:p>
            <a:r>
              <a:rPr lang="en-US" dirty="0" smtClean="0"/>
              <a:t>Security-as-a-service</a:t>
            </a:r>
          </a:p>
          <a:p>
            <a:r>
              <a:rPr lang="en-US" dirty="0" smtClean="0"/>
              <a:t>Management/</a:t>
            </a:r>
          </a:p>
          <a:p>
            <a:pPr marL="0" indent="0">
              <a:buNone/>
            </a:pPr>
            <a:r>
              <a:rPr lang="en-US" dirty="0"/>
              <a:t> </a:t>
            </a:r>
            <a:r>
              <a:rPr lang="en-US" dirty="0" smtClean="0"/>
              <a:t>    Governance-as-a-service</a:t>
            </a:r>
          </a:p>
          <a:p>
            <a:r>
              <a:rPr lang="en-US" dirty="0" smtClean="0"/>
              <a:t>Testing-as-a-service</a:t>
            </a:r>
          </a:p>
          <a:p>
            <a:r>
              <a:rPr lang="en-US" dirty="0" smtClean="0"/>
              <a:t>Infrastructure-as-a-service</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829" y="1295400"/>
            <a:ext cx="5105400" cy="4567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76800" y="6031468"/>
            <a:ext cx="3818161" cy="369332"/>
          </a:xfrm>
          <a:prstGeom prst="rect">
            <a:avLst/>
          </a:prstGeom>
          <a:noFill/>
        </p:spPr>
        <p:txBody>
          <a:bodyPr wrap="none" rtlCol="0">
            <a:spAutoFit/>
          </a:bodyPr>
          <a:lstStyle/>
          <a:p>
            <a:r>
              <a:rPr lang="en-US" dirty="0" smtClean="0"/>
              <a:t>InfoWorld Cloud Computing Deep Dive</a:t>
            </a:r>
            <a:endParaRPr lang="en-US" dirty="0"/>
          </a:p>
        </p:txBody>
      </p:sp>
    </p:spTree>
    <p:extLst>
      <p:ext uri="{BB962C8B-B14F-4D97-AF65-F5344CB8AC3E}">
        <p14:creationId xmlns:p14="http://schemas.microsoft.com/office/powerpoint/2010/main" val="3794019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Key Ingredients in Cloud Computing</a:t>
            </a:r>
            <a:endParaRPr lang="en-US" dirty="0"/>
          </a:p>
        </p:txBody>
      </p:sp>
      <p:sp>
        <p:nvSpPr>
          <p:cNvPr id="3" name="Content Placeholder 2"/>
          <p:cNvSpPr>
            <a:spLocks noGrp="1"/>
          </p:cNvSpPr>
          <p:nvPr>
            <p:ph idx="1"/>
          </p:nvPr>
        </p:nvSpPr>
        <p:spPr/>
        <p:txBody>
          <a:bodyPr/>
          <a:lstStyle/>
          <a:p>
            <a:r>
              <a:rPr lang="en-US" dirty="0" smtClean="0"/>
              <a:t>Service-Oriented Architecture  (SOA)</a:t>
            </a:r>
          </a:p>
          <a:p>
            <a:r>
              <a:rPr lang="en-US" dirty="0" smtClean="0"/>
              <a:t>Utility Computing (on demand)</a:t>
            </a:r>
          </a:p>
          <a:p>
            <a:r>
              <a:rPr lang="en-US" dirty="0" smtClean="0"/>
              <a:t>Virtualization (P2P Network)</a:t>
            </a:r>
          </a:p>
          <a:p>
            <a:r>
              <a:rPr lang="en-US" dirty="0" smtClean="0"/>
              <a:t>SAAS (Software As A Service)</a:t>
            </a:r>
          </a:p>
          <a:p>
            <a:r>
              <a:rPr lang="en-US" dirty="0" smtClean="0"/>
              <a:t>PAAS (Platform AS A Service)</a:t>
            </a:r>
          </a:p>
          <a:p>
            <a:r>
              <a:rPr lang="en-US" dirty="0" smtClean="0"/>
              <a:t>IAAS (Infrastructure AS A </a:t>
            </a:r>
            <a:r>
              <a:rPr lang="en-US" dirty="0" err="1" smtClean="0"/>
              <a:t>Servie</a:t>
            </a:r>
            <a:r>
              <a:rPr lang="en-US" dirty="0" smtClean="0"/>
              <a:t>)</a:t>
            </a:r>
          </a:p>
          <a:p>
            <a:r>
              <a:rPr lang="en-US" dirty="0" smtClean="0"/>
              <a:t>Web Services in Cloud</a:t>
            </a:r>
          </a:p>
        </p:txBody>
      </p:sp>
    </p:spTree>
    <p:extLst>
      <p:ext uri="{BB962C8B-B14F-4D97-AF65-F5344CB8AC3E}">
        <p14:creationId xmlns:p14="http://schemas.microsoft.com/office/powerpoint/2010/main" val="4238980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Big Data?</a:t>
            </a:r>
            <a:endParaRPr lang="en-US" dirty="0"/>
          </a:p>
        </p:txBody>
      </p:sp>
      <p:sp>
        <p:nvSpPr>
          <p:cNvPr id="3" name="Content Placeholder 2"/>
          <p:cNvSpPr>
            <a:spLocks noGrp="1"/>
          </p:cNvSpPr>
          <p:nvPr>
            <p:ph idx="1"/>
          </p:nvPr>
        </p:nvSpPr>
        <p:spPr>
          <a:xfrm>
            <a:off x="457200" y="1447800"/>
            <a:ext cx="8382000" cy="5029200"/>
          </a:xfrm>
        </p:spPr>
        <p:txBody>
          <a:bodyPr>
            <a:normAutofit fontScale="77500" lnSpcReduction="20000"/>
          </a:bodyPr>
          <a:lstStyle/>
          <a:p>
            <a:pPr marL="0" indent="0">
              <a:buNone/>
            </a:pPr>
            <a:r>
              <a:rPr lang="en-US" b="1" dirty="0" smtClean="0"/>
              <a:t>No single definition; here is from Wikipedia:</a:t>
            </a:r>
          </a:p>
          <a:p>
            <a:endParaRPr lang="en-US" b="1" dirty="0" smtClean="0"/>
          </a:p>
          <a:p>
            <a:r>
              <a:rPr lang="en-US" b="1" dirty="0" smtClean="0"/>
              <a:t>Big data</a:t>
            </a:r>
            <a:r>
              <a:rPr lang="en-US" dirty="0" smtClean="0"/>
              <a:t> </a:t>
            </a:r>
            <a:r>
              <a:rPr lang="en-US" dirty="0"/>
              <a:t>is the term for a collection of data sets so large and complex that it becomes difficult to process using on-hand database management tools or traditional data processing applications. </a:t>
            </a:r>
            <a:endParaRPr lang="en-US" dirty="0" smtClean="0"/>
          </a:p>
          <a:p>
            <a:r>
              <a:rPr lang="en-US" dirty="0" smtClean="0"/>
              <a:t>The </a:t>
            </a:r>
            <a:r>
              <a:rPr lang="en-US" dirty="0"/>
              <a:t>challenges include </a:t>
            </a:r>
            <a:r>
              <a:rPr lang="en-US" dirty="0">
                <a:solidFill>
                  <a:srgbClr val="FF0000"/>
                </a:solidFill>
              </a:rPr>
              <a:t>capture, curation, storage</a:t>
            </a:r>
            <a:r>
              <a:rPr lang="en-US" dirty="0" smtClean="0">
                <a:solidFill>
                  <a:srgbClr val="FF0000"/>
                </a:solidFill>
              </a:rPr>
              <a:t>, </a:t>
            </a:r>
            <a:r>
              <a:rPr lang="en-US" dirty="0">
                <a:solidFill>
                  <a:srgbClr val="FF0000"/>
                </a:solidFill>
              </a:rPr>
              <a:t>search, sharing, transfer, analysis</a:t>
            </a:r>
            <a:r>
              <a:rPr lang="en-US" dirty="0" smtClean="0">
                <a:solidFill>
                  <a:srgbClr val="FF0000"/>
                </a:solidFill>
              </a:rPr>
              <a:t>, </a:t>
            </a:r>
            <a:r>
              <a:rPr lang="en-US" dirty="0">
                <a:solidFill>
                  <a:srgbClr val="FF0000"/>
                </a:solidFill>
              </a:rPr>
              <a:t>and visualization</a:t>
            </a:r>
            <a:r>
              <a:rPr lang="en-US" dirty="0"/>
              <a:t>. </a:t>
            </a:r>
            <a:endParaRPr lang="en-US" dirty="0" smtClean="0"/>
          </a:p>
          <a:p>
            <a:r>
              <a:rPr lang="en-US" dirty="0" smtClean="0"/>
              <a:t>The </a:t>
            </a:r>
            <a:r>
              <a:rPr lang="en-US" dirty="0"/>
              <a:t>trend to larger data sets is due to the additional information derivable from analysis of a single large set of related data, as compared to separate smaller sets with the same total amount of data, allowing correlations to be found to "</a:t>
            </a:r>
            <a:r>
              <a:rPr lang="en-US" dirty="0">
                <a:solidFill>
                  <a:srgbClr val="0000FF"/>
                </a:solidFill>
              </a:rPr>
              <a:t>spot business trends, determine quality of research, prevent diseases, link legal citations, combat crime, and determine real-time roadway traffic conditions</a:t>
            </a:r>
            <a:r>
              <a:rPr lang="en-US" dirty="0" smtClean="0"/>
              <a: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3</a:t>
            </a:fld>
            <a:endParaRPr lang="en-US" dirty="0"/>
          </a:p>
        </p:txBody>
      </p:sp>
    </p:spTree>
    <p:extLst>
      <p:ext uri="{BB962C8B-B14F-4D97-AF65-F5344CB8AC3E}">
        <p14:creationId xmlns:p14="http://schemas.microsoft.com/office/powerpoint/2010/main" val="2704669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Technology: Virtualization</a:t>
            </a:r>
            <a:endParaRPr lang="en-US" dirty="0"/>
          </a:p>
        </p:txBody>
      </p:sp>
      <p:grpSp>
        <p:nvGrpSpPr>
          <p:cNvPr id="4" name="Group 22"/>
          <p:cNvGrpSpPr>
            <a:grpSpLocks/>
          </p:cNvGrpSpPr>
          <p:nvPr/>
        </p:nvGrpSpPr>
        <p:grpSpPr bwMode="auto">
          <a:xfrm>
            <a:off x="990600" y="2819400"/>
            <a:ext cx="2895600" cy="2000250"/>
            <a:chOff x="2057400" y="2209800"/>
            <a:chExt cx="2895600" cy="2000310"/>
          </a:xfrm>
        </p:grpSpPr>
        <p:sp>
          <p:nvSpPr>
            <p:cNvPr id="5" name="Rounded Rectangle 5"/>
            <p:cNvSpPr>
              <a:spLocks noChangeArrowheads="1"/>
            </p:cNvSpPr>
            <p:nvPr/>
          </p:nvSpPr>
          <p:spPr bwMode="auto">
            <a:xfrm>
              <a:off x="20574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rPr>
                <a:t>Hardware</a:t>
              </a:r>
            </a:p>
          </p:txBody>
        </p:sp>
        <p:sp>
          <p:nvSpPr>
            <p:cNvPr id="6" name="Rounded Rectangle 6"/>
            <p:cNvSpPr>
              <a:spLocks noChangeArrowheads="1"/>
            </p:cNvSpPr>
            <p:nvPr/>
          </p:nvSpPr>
          <p:spPr bwMode="auto">
            <a:xfrm>
              <a:off x="2057400" y="2743200"/>
              <a:ext cx="28956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Operating System</a:t>
              </a:r>
            </a:p>
          </p:txBody>
        </p:sp>
        <p:sp>
          <p:nvSpPr>
            <p:cNvPr id="7" name="Rounded Rectangle 7"/>
            <p:cNvSpPr>
              <a:spLocks noChangeArrowheads="1"/>
            </p:cNvSpPr>
            <p:nvPr/>
          </p:nvSpPr>
          <p:spPr bwMode="auto">
            <a:xfrm>
              <a:off x="20574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8" name="Rounded Rectangle 9"/>
            <p:cNvSpPr>
              <a:spLocks noChangeArrowheads="1"/>
            </p:cNvSpPr>
            <p:nvPr/>
          </p:nvSpPr>
          <p:spPr bwMode="auto">
            <a:xfrm>
              <a:off x="30480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9" name="Rounded Rectangle 11"/>
            <p:cNvSpPr>
              <a:spLocks noChangeArrowheads="1"/>
            </p:cNvSpPr>
            <p:nvPr/>
          </p:nvSpPr>
          <p:spPr bwMode="auto">
            <a:xfrm>
              <a:off x="40386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0" name="TextBox 20"/>
            <p:cNvSpPr txBox="1">
              <a:spLocks noChangeArrowheads="1"/>
            </p:cNvSpPr>
            <p:nvPr/>
          </p:nvSpPr>
          <p:spPr bwMode="auto">
            <a:xfrm>
              <a:off x="2439584" y="3810000"/>
              <a:ext cx="2235164" cy="400110"/>
            </a:xfrm>
            <a:prstGeom prst="rect">
              <a:avLst/>
            </a:prstGeom>
            <a:noFill/>
            <a:ln w="9525">
              <a:noFill/>
              <a:miter lim="800000"/>
              <a:headEnd/>
              <a:tailEnd/>
            </a:ln>
          </p:spPr>
          <p:txBody>
            <a:bodyPr wrap="none">
              <a:spAutoFit/>
            </a:bodyPr>
            <a:lstStyle/>
            <a:p>
              <a:r>
                <a:rPr lang="en-US" sz="2000" dirty="0">
                  <a:solidFill>
                    <a:schemeClr val="bg1"/>
                  </a:solidFill>
                </a:rPr>
                <a:t>Traditional Stack</a:t>
              </a:r>
            </a:p>
          </p:txBody>
        </p:sp>
      </p:grpSp>
      <p:grpSp>
        <p:nvGrpSpPr>
          <p:cNvPr id="11" name="Group 23"/>
          <p:cNvGrpSpPr>
            <a:grpSpLocks/>
          </p:cNvGrpSpPr>
          <p:nvPr/>
        </p:nvGrpSpPr>
        <p:grpSpPr bwMode="auto">
          <a:xfrm>
            <a:off x="5029200" y="2286000"/>
            <a:ext cx="2895600" cy="2533650"/>
            <a:chOff x="5638800" y="1676400"/>
            <a:chExt cx="2895600" cy="2533710"/>
          </a:xfrm>
        </p:grpSpPr>
        <p:sp>
          <p:nvSpPr>
            <p:cNvPr id="12" name="Rounded Rectangle 12"/>
            <p:cNvSpPr>
              <a:spLocks noChangeArrowheads="1"/>
            </p:cNvSpPr>
            <p:nvPr/>
          </p:nvSpPr>
          <p:spPr bwMode="auto">
            <a:xfrm>
              <a:off x="56388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solidFill>
                    <a:schemeClr val="bg2"/>
                  </a:solidFill>
                </a:rPr>
                <a:t>Hardware</a:t>
              </a:r>
            </a:p>
          </p:txBody>
        </p:sp>
        <p:sp>
          <p:nvSpPr>
            <p:cNvPr id="13" name="Rounded Rectangle 13"/>
            <p:cNvSpPr>
              <a:spLocks noChangeArrowheads="1"/>
            </p:cNvSpPr>
            <p:nvPr/>
          </p:nvSpPr>
          <p:spPr bwMode="auto">
            <a:xfrm>
              <a:off x="56388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4" name="Rounded Rectangle 14"/>
            <p:cNvSpPr>
              <a:spLocks noChangeArrowheads="1"/>
            </p:cNvSpPr>
            <p:nvPr/>
          </p:nvSpPr>
          <p:spPr bwMode="auto">
            <a:xfrm>
              <a:off x="56388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15" name="Rounded Rectangle 15"/>
            <p:cNvSpPr>
              <a:spLocks noChangeArrowheads="1"/>
            </p:cNvSpPr>
            <p:nvPr/>
          </p:nvSpPr>
          <p:spPr bwMode="auto">
            <a:xfrm>
              <a:off x="66294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6" name="Rounded Rectangle 16"/>
            <p:cNvSpPr>
              <a:spLocks noChangeArrowheads="1"/>
            </p:cNvSpPr>
            <p:nvPr/>
          </p:nvSpPr>
          <p:spPr bwMode="auto">
            <a:xfrm>
              <a:off x="76200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7" name="Rounded Rectangle 17"/>
            <p:cNvSpPr>
              <a:spLocks noChangeArrowheads="1"/>
            </p:cNvSpPr>
            <p:nvPr/>
          </p:nvSpPr>
          <p:spPr bwMode="auto">
            <a:xfrm>
              <a:off x="5638800" y="2743200"/>
              <a:ext cx="2895600" cy="4572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dirty="0">
                  <a:solidFill>
                    <a:schemeClr val="bg2"/>
                  </a:solidFill>
                </a:rPr>
                <a:t>Hypervisor</a:t>
              </a:r>
            </a:p>
          </p:txBody>
        </p:sp>
        <p:sp>
          <p:nvSpPr>
            <p:cNvPr id="18" name="Rounded Rectangle 18"/>
            <p:cNvSpPr>
              <a:spLocks noChangeArrowheads="1"/>
            </p:cNvSpPr>
            <p:nvPr/>
          </p:nvSpPr>
          <p:spPr bwMode="auto">
            <a:xfrm>
              <a:off x="66294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9" name="Rounded Rectangle 19"/>
            <p:cNvSpPr>
              <a:spLocks noChangeArrowheads="1"/>
            </p:cNvSpPr>
            <p:nvPr/>
          </p:nvSpPr>
          <p:spPr bwMode="auto">
            <a:xfrm>
              <a:off x="76200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20" name="TextBox 21"/>
            <p:cNvSpPr txBox="1">
              <a:spLocks noChangeArrowheads="1"/>
            </p:cNvSpPr>
            <p:nvPr/>
          </p:nvSpPr>
          <p:spPr bwMode="auto">
            <a:xfrm>
              <a:off x="5999309" y="3810000"/>
              <a:ext cx="2230291" cy="400110"/>
            </a:xfrm>
            <a:prstGeom prst="rect">
              <a:avLst/>
            </a:prstGeom>
            <a:noFill/>
            <a:ln w="9525">
              <a:noFill/>
              <a:miter lim="800000"/>
              <a:headEnd/>
              <a:tailEnd/>
            </a:ln>
          </p:spPr>
          <p:txBody>
            <a:bodyPr wrap="none">
              <a:spAutoFit/>
            </a:bodyPr>
            <a:lstStyle/>
            <a:p>
              <a:r>
                <a:rPr lang="en-US" sz="2000" dirty="0">
                  <a:solidFill>
                    <a:schemeClr val="bg1"/>
                  </a:solidFill>
                </a:rPr>
                <a:t>Virtualized Stack</a:t>
              </a:r>
            </a:p>
          </p:txBody>
        </p:sp>
      </p:grpSp>
    </p:spTree>
    <p:extLst>
      <p:ext uri="{BB962C8B-B14F-4D97-AF65-F5344CB8AC3E}">
        <p14:creationId xmlns:p14="http://schemas.microsoft.com/office/powerpoint/2010/main" val="658915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as a Service</a:t>
            </a:r>
            <a:endParaRPr lang="en-US" dirty="0"/>
          </a:p>
        </p:txBody>
      </p:sp>
      <p:sp>
        <p:nvSpPr>
          <p:cNvPr id="3" name="Content Placeholder 2"/>
          <p:cNvSpPr>
            <a:spLocks noGrp="1"/>
          </p:cNvSpPr>
          <p:nvPr>
            <p:ph idx="1"/>
          </p:nvPr>
        </p:nvSpPr>
        <p:spPr>
          <a:xfrm>
            <a:off x="304800" y="1600200"/>
            <a:ext cx="8382000" cy="4572000"/>
          </a:xfrm>
        </p:spPr>
        <p:txBody>
          <a:bodyPr>
            <a:normAutofit fontScale="92500" lnSpcReduction="20000"/>
          </a:bodyPr>
          <a:lstStyle/>
          <a:p>
            <a:r>
              <a:rPr lang="en-US" dirty="0" smtClean="0"/>
              <a:t>Utility computing = Infrastructure as a Service (</a:t>
            </a:r>
            <a:r>
              <a:rPr lang="en-US" dirty="0" err="1" smtClean="0"/>
              <a:t>IaaS</a:t>
            </a:r>
            <a:r>
              <a:rPr lang="en-US" dirty="0" smtClean="0"/>
              <a:t>)</a:t>
            </a:r>
          </a:p>
          <a:p>
            <a:pPr lvl="1"/>
            <a:r>
              <a:rPr lang="en-US" dirty="0" smtClean="0"/>
              <a:t>Why buy machines when you can rent cycles?</a:t>
            </a:r>
          </a:p>
          <a:p>
            <a:pPr lvl="1"/>
            <a:r>
              <a:rPr lang="en-US" dirty="0" smtClean="0"/>
              <a:t>Examples: Amazon’s EC2, </a:t>
            </a:r>
            <a:r>
              <a:rPr lang="en-US" dirty="0" err="1" smtClean="0"/>
              <a:t>Rackspace</a:t>
            </a:r>
            <a:endParaRPr lang="en-US" dirty="0" smtClean="0"/>
          </a:p>
          <a:p>
            <a:r>
              <a:rPr lang="en-US" dirty="0" smtClean="0"/>
              <a:t>Platform as a Service (</a:t>
            </a:r>
            <a:r>
              <a:rPr lang="en-US" dirty="0" err="1" smtClean="0"/>
              <a:t>PaaS</a:t>
            </a:r>
            <a:r>
              <a:rPr lang="en-US" dirty="0" smtClean="0"/>
              <a:t>)</a:t>
            </a:r>
          </a:p>
          <a:p>
            <a:pPr lvl="1"/>
            <a:r>
              <a:rPr lang="en-US" dirty="0" smtClean="0"/>
              <a:t>Give me nice API and take care of the maintenance, upgrades, …</a:t>
            </a:r>
          </a:p>
          <a:p>
            <a:pPr lvl="1"/>
            <a:r>
              <a:rPr lang="en-US" dirty="0" smtClean="0"/>
              <a:t>Example: Google App Engine</a:t>
            </a:r>
          </a:p>
          <a:p>
            <a:r>
              <a:rPr lang="en-US" dirty="0" smtClean="0"/>
              <a:t>Software as a Service (</a:t>
            </a:r>
            <a:r>
              <a:rPr lang="en-US" dirty="0" err="1" smtClean="0"/>
              <a:t>SaaS</a:t>
            </a:r>
            <a:r>
              <a:rPr lang="en-US" dirty="0" smtClean="0"/>
              <a:t>)</a:t>
            </a:r>
          </a:p>
          <a:p>
            <a:pPr lvl="1"/>
            <a:r>
              <a:rPr lang="en-US" dirty="0" smtClean="0"/>
              <a:t>Just run it for me!</a:t>
            </a:r>
          </a:p>
          <a:p>
            <a:pPr lvl="1"/>
            <a:r>
              <a:rPr lang="en-US" dirty="0" smtClean="0"/>
              <a:t>Example: Gmail, </a:t>
            </a:r>
            <a:r>
              <a:rPr lang="en-US" dirty="0" err="1" smtClean="0"/>
              <a:t>Salesforce</a:t>
            </a:r>
            <a:endParaRPr lang="en-US" dirty="0" smtClean="0"/>
          </a:p>
          <a:p>
            <a:endParaRPr lang="en-US" dirty="0"/>
          </a:p>
        </p:txBody>
      </p:sp>
    </p:spTree>
    <p:extLst>
      <p:ext uri="{BB962C8B-B14F-4D97-AF65-F5344CB8AC3E}">
        <p14:creationId xmlns:p14="http://schemas.microsoft.com/office/powerpoint/2010/main" val="1785152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versus cloud</a:t>
            </a:r>
            <a:endParaRPr lang="en-US" dirty="0"/>
          </a:p>
        </p:txBody>
      </p:sp>
      <p:sp>
        <p:nvSpPr>
          <p:cNvPr id="3" name="Content Placeholder 2"/>
          <p:cNvSpPr>
            <a:spLocks noGrp="1"/>
          </p:cNvSpPr>
          <p:nvPr>
            <p:ph idx="1"/>
          </p:nvPr>
        </p:nvSpPr>
        <p:spPr/>
        <p:txBody>
          <a:bodyPr/>
          <a:lstStyle/>
          <a:p>
            <a:r>
              <a:rPr lang="en-US" dirty="0" smtClean="0"/>
              <a:t>Amazon Elastic Compute Cloud</a:t>
            </a:r>
          </a:p>
          <a:p>
            <a:r>
              <a:rPr lang="en-US" dirty="0" smtClean="0"/>
              <a:t>Google App Engine</a:t>
            </a:r>
          </a:p>
          <a:p>
            <a:r>
              <a:rPr lang="en-US" dirty="0" smtClean="0"/>
              <a:t>Microsoft Azure</a:t>
            </a:r>
          </a:p>
          <a:p>
            <a:r>
              <a:rPr lang="en-US" dirty="0" err="1" smtClean="0"/>
              <a:t>GoGrid</a:t>
            </a:r>
            <a:endParaRPr lang="en-US" dirty="0" smtClean="0"/>
          </a:p>
          <a:p>
            <a:r>
              <a:rPr lang="en-US" dirty="0" err="1" smtClean="0"/>
              <a:t>AppNexus</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40606811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Arrow 26"/>
          <p:cNvSpPr/>
          <p:nvPr/>
        </p:nvSpPr>
        <p:spPr bwMode="auto">
          <a:xfrm>
            <a:off x="381000" y="3276600"/>
            <a:ext cx="8610600" cy="1447800"/>
          </a:xfrm>
          <a:prstGeom prst="rightArrow">
            <a:avLst>
              <a:gd name="adj1" fmla="val 50000"/>
              <a:gd name="adj2" fmla="val 50000"/>
            </a:avLst>
          </a:prstGeom>
          <a:gradFill flip="none" rotWithShape="1">
            <a:gsLst>
              <a:gs pos="0">
                <a:srgbClr val="000000"/>
              </a:gs>
              <a:gs pos="39999">
                <a:srgbClr val="0A128C"/>
              </a:gs>
              <a:gs pos="70000">
                <a:srgbClr val="181CC7">
                  <a:alpha val="50196"/>
                </a:srgbClr>
              </a:gs>
              <a:gs pos="88000">
                <a:srgbClr val="7005D4">
                  <a:alpha val="40000"/>
                </a:srgbClr>
              </a:gs>
              <a:gs pos="100000">
                <a:srgbClr val="8C3D91">
                  <a:alpha val="30196"/>
                </a:srgbClr>
              </a:gs>
            </a:gsLst>
            <a:lin ang="0" scaled="1"/>
            <a:tileRect/>
          </a:gradFill>
          <a:ln w="9525" cap="flat" cmpd="sng" algn="ctr">
            <a:noFill/>
            <a:prstDash val="solid"/>
            <a:round/>
            <a:headEnd type="none" w="med" len="med"/>
            <a:tailEnd type="none" w="med" len="med"/>
          </a:ln>
          <a:effectLst/>
        </p:spPr>
        <p:txBody>
          <a:bodyPr>
            <a:norm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sz="2400">
              <a:ea typeface="ヒラギノ角ゴ Pro W3"/>
              <a:cs typeface="ヒラギノ角ゴ Pro W3"/>
            </a:endParaRPr>
          </a:p>
        </p:txBody>
      </p:sp>
      <p:sp>
        <p:nvSpPr>
          <p:cNvPr id="7173" name="Title 1"/>
          <p:cNvSpPr>
            <a:spLocks noGrp="1"/>
          </p:cNvSpPr>
          <p:nvPr>
            <p:ph type="title"/>
          </p:nvPr>
        </p:nvSpPr>
        <p:spPr/>
        <p:txBody>
          <a:bodyPr>
            <a:normAutofit fontScale="90000"/>
          </a:bodyPr>
          <a:lstStyle/>
          <a:p>
            <a:r>
              <a:rPr lang="en-US" dirty="0" smtClean="0"/>
              <a:t>The Obligatory Timeline Slide </a:t>
            </a:r>
            <a:br>
              <a:rPr lang="en-US" dirty="0" smtClean="0"/>
            </a:br>
            <a:r>
              <a:rPr lang="en-US" dirty="0" smtClean="0"/>
              <a:t>(</a:t>
            </a:r>
            <a:r>
              <a:rPr lang="en-US" dirty="0" smtClean="0">
                <a:solidFill>
                  <a:srgbClr val="898989">
                    <a:alpha val="100000"/>
                  </a:srgbClr>
                </a:solidFill>
              </a:rPr>
              <a:t>Mike Culver @ AWS)</a:t>
            </a:r>
            <a:r>
              <a:rPr lang="en-US" dirty="0" smtClean="0"/>
              <a:t/>
            </a:r>
            <a:br>
              <a:rPr lang="en-US" dirty="0" smtClean="0"/>
            </a:br>
            <a:endParaRPr lang="en-US" dirty="0" smtClean="0"/>
          </a:p>
        </p:txBody>
      </p:sp>
      <p:sp>
        <p:nvSpPr>
          <p:cNvPr id="8" name="Line Callout 2 (Border and Accent Bar) 7"/>
          <p:cNvSpPr/>
          <p:nvPr/>
        </p:nvSpPr>
        <p:spPr bwMode="auto">
          <a:xfrm>
            <a:off x="459024" y="2952693"/>
            <a:ext cx="990780" cy="686017"/>
          </a:xfrm>
          <a:prstGeom prst="accentBorderCallout2">
            <a:avLst>
              <a:gd name="adj1" fmla="val 18750"/>
              <a:gd name="adj2" fmla="val -8333"/>
              <a:gd name="adj3" fmla="val 18750"/>
              <a:gd name="adj4" fmla="val -16667"/>
              <a:gd name="adj5" fmla="val 223612"/>
              <a:gd name="adj6" fmla="val -65627"/>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COBOL, </a:t>
            </a:r>
            <a:r>
              <a:rPr lang="en-US" sz="1600" dirty="0" err="1">
                <a:solidFill>
                  <a:schemeClr val="tx1">
                    <a:alpha val="100000"/>
                  </a:schemeClr>
                </a:solidFill>
                <a:latin typeface="Calibri"/>
                <a:ea typeface="ヒラギノ角ゴ Pro W3"/>
              </a:rPr>
              <a:t>Edsel</a:t>
            </a:r>
            <a:endParaRPr lang="en-US" sz="1600" dirty="0">
              <a:solidFill>
                <a:schemeClr val="tx1">
                  <a:alpha val="100000"/>
                </a:schemeClr>
              </a:solidFill>
              <a:latin typeface="Calibri"/>
              <a:ea typeface="ヒラギノ角ゴ Pro W3"/>
            </a:endParaRPr>
          </a:p>
        </p:txBody>
      </p:sp>
      <p:sp>
        <p:nvSpPr>
          <p:cNvPr id="12" name="TextBox 11"/>
          <p:cNvSpPr txBox="1">
            <a:spLocks noChangeArrowheads="1"/>
          </p:cNvSpPr>
          <p:nvPr/>
        </p:nvSpPr>
        <p:spPr bwMode="auto">
          <a:xfrm rot="-2492668">
            <a:off x="434975" y="4554538"/>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1959</a:t>
            </a:r>
          </a:p>
        </p:txBody>
      </p:sp>
      <p:sp>
        <p:nvSpPr>
          <p:cNvPr id="13" name="TextBox 12"/>
          <p:cNvSpPr txBox="1">
            <a:spLocks noChangeArrowheads="1"/>
          </p:cNvSpPr>
          <p:nvPr/>
        </p:nvSpPr>
        <p:spPr bwMode="auto">
          <a:xfrm rot="-2492668">
            <a:off x="1817688" y="4454525"/>
            <a:ext cx="609600"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1969</a:t>
            </a:r>
          </a:p>
        </p:txBody>
      </p:sp>
      <p:sp>
        <p:nvSpPr>
          <p:cNvPr id="15" name="TextBox 14"/>
          <p:cNvSpPr txBox="1">
            <a:spLocks noChangeArrowheads="1"/>
          </p:cNvSpPr>
          <p:nvPr/>
        </p:nvSpPr>
        <p:spPr bwMode="auto">
          <a:xfrm rot="-2492668">
            <a:off x="2997200" y="44815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1982</a:t>
            </a:r>
          </a:p>
        </p:txBody>
      </p:sp>
      <p:sp>
        <p:nvSpPr>
          <p:cNvPr id="16" name="TextBox 15"/>
          <p:cNvSpPr txBox="1">
            <a:spLocks noChangeArrowheads="1"/>
          </p:cNvSpPr>
          <p:nvPr/>
        </p:nvSpPr>
        <p:spPr bwMode="auto">
          <a:xfrm rot="-2492668">
            <a:off x="3784600" y="45069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1996</a:t>
            </a:r>
          </a:p>
        </p:txBody>
      </p:sp>
      <p:sp>
        <p:nvSpPr>
          <p:cNvPr id="17" name="Line Callout 2 (Border and Accent Bar) 16"/>
          <p:cNvSpPr/>
          <p:nvPr/>
        </p:nvSpPr>
        <p:spPr bwMode="auto">
          <a:xfrm>
            <a:off x="4192006" y="2876609"/>
            <a:ext cx="4038179" cy="380897"/>
          </a:xfrm>
          <a:prstGeom prst="accentBorderCallout2">
            <a:avLst>
              <a:gd name="adj1" fmla="val 18750"/>
              <a:gd name="adj2" fmla="val -8333"/>
              <a:gd name="adj3" fmla="val 18750"/>
              <a:gd name="adj4" fmla="val -16667"/>
              <a:gd name="adj5" fmla="val 730278"/>
              <a:gd name="adj6" fmla="val -110761"/>
            </a:avLst>
          </a:prstGeom>
          <a:solidFill>
            <a:srgbClr val="FFC671"/>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Amazon.com</a:t>
            </a:r>
          </a:p>
        </p:txBody>
      </p:sp>
      <p:sp>
        <p:nvSpPr>
          <p:cNvPr id="20" name="TextBox 19"/>
          <p:cNvSpPr txBox="1">
            <a:spLocks noChangeArrowheads="1"/>
          </p:cNvSpPr>
          <p:nvPr/>
        </p:nvSpPr>
        <p:spPr bwMode="auto">
          <a:xfrm rot="-2492668">
            <a:off x="5842000" y="45069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2004</a:t>
            </a:r>
          </a:p>
        </p:txBody>
      </p:sp>
      <p:sp>
        <p:nvSpPr>
          <p:cNvPr id="22" name="TextBox 21"/>
          <p:cNvSpPr txBox="1">
            <a:spLocks noChangeArrowheads="1"/>
          </p:cNvSpPr>
          <p:nvPr/>
        </p:nvSpPr>
        <p:spPr bwMode="auto">
          <a:xfrm rot="-2492668">
            <a:off x="6527800" y="45069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2006</a:t>
            </a:r>
          </a:p>
        </p:txBody>
      </p:sp>
      <p:sp>
        <p:nvSpPr>
          <p:cNvPr id="26" name="TextBox 25"/>
          <p:cNvSpPr txBox="1">
            <a:spLocks noChangeArrowheads="1"/>
          </p:cNvSpPr>
          <p:nvPr/>
        </p:nvSpPr>
        <p:spPr bwMode="auto">
          <a:xfrm>
            <a:off x="1219200" y="3857625"/>
            <a:ext cx="14478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solidFill>
                  <a:schemeClr val="bg1"/>
                </a:solidFill>
              </a:rPr>
              <a:t>Darkness</a:t>
            </a:r>
          </a:p>
        </p:txBody>
      </p:sp>
      <p:sp>
        <p:nvSpPr>
          <p:cNvPr id="28" name="TextBox 27"/>
          <p:cNvSpPr txBox="1">
            <a:spLocks noChangeArrowheads="1"/>
          </p:cNvSpPr>
          <p:nvPr/>
        </p:nvSpPr>
        <p:spPr bwMode="auto">
          <a:xfrm>
            <a:off x="4876800" y="3733800"/>
            <a:ext cx="14478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as a Platform</a:t>
            </a:r>
          </a:p>
        </p:txBody>
      </p:sp>
      <p:sp>
        <p:nvSpPr>
          <p:cNvPr id="29" name="TextBox 28"/>
          <p:cNvSpPr txBox="1">
            <a:spLocks noChangeArrowheads="1"/>
          </p:cNvSpPr>
          <p:nvPr/>
        </p:nvSpPr>
        <p:spPr bwMode="auto">
          <a:xfrm>
            <a:off x="6172200" y="3733800"/>
            <a:ext cx="2514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Services, Resources Eliminated</a:t>
            </a:r>
          </a:p>
        </p:txBody>
      </p:sp>
      <p:sp>
        <p:nvSpPr>
          <p:cNvPr id="30" name="TextBox 29"/>
          <p:cNvSpPr txBox="1">
            <a:spLocks noChangeArrowheads="1"/>
          </p:cNvSpPr>
          <p:nvPr/>
        </p:nvSpPr>
        <p:spPr bwMode="auto">
          <a:xfrm>
            <a:off x="3581400" y="3733800"/>
            <a:ext cx="14478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Awareness</a:t>
            </a:r>
          </a:p>
        </p:txBody>
      </p:sp>
      <p:sp>
        <p:nvSpPr>
          <p:cNvPr id="14" name="Line Callout 2 (Border and Accent Bar) 13"/>
          <p:cNvSpPr/>
          <p:nvPr/>
        </p:nvSpPr>
        <p:spPr bwMode="auto">
          <a:xfrm>
            <a:off x="2818324" y="3257481"/>
            <a:ext cx="5413150" cy="380886"/>
          </a:xfrm>
          <a:prstGeom prst="accentBorderCallout2">
            <a:avLst>
              <a:gd name="adj1" fmla="val 18750"/>
              <a:gd name="adj2" fmla="val -8333"/>
              <a:gd name="adj3" fmla="val 18750"/>
              <a:gd name="adj4" fmla="val -16667"/>
              <a:gd name="adj5" fmla="val 550278"/>
              <a:gd name="adj6" fmla="val -47567"/>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Internet</a:t>
            </a:r>
          </a:p>
        </p:txBody>
      </p:sp>
      <p:sp>
        <p:nvSpPr>
          <p:cNvPr id="10" name="Line Callout 2 (Border and Accent Bar) 9"/>
          <p:cNvSpPr/>
          <p:nvPr/>
        </p:nvSpPr>
        <p:spPr bwMode="auto">
          <a:xfrm>
            <a:off x="1601484" y="3257478"/>
            <a:ext cx="1141856" cy="380841"/>
          </a:xfrm>
          <a:prstGeom prst="accentBorderCallout2">
            <a:avLst>
              <a:gd name="adj1" fmla="val 18750"/>
              <a:gd name="adj2" fmla="val -8333"/>
              <a:gd name="adj3" fmla="val 18750"/>
              <a:gd name="adj4" fmla="val -16667"/>
              <a:gd name="adj5" fmla="val 390278"/>
              <a:gd name="adj6" fmla="val -80194"/>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ARPANET</a:t>
            </a:r>
          </a:p>
        </p:txBody>
      </p:sp>
      <p:sp>
        <p:nvSpPr>
          <p:cNvPr id="33" name="Double Brace 32"/>
          <p:cNvSpPr>
            <a:spLocks noChangeArrowheads="1"/>
          </p:cNvSpPr>
          <p:nvPr/>
        </p:nvSpPr>
        <p:spPr bwMode="auto">
          <a:xfrm>
            <a:off x="4419600" y="4800600"/>
            <a:ext cx="1371600" cy="457200"/>
          </a:xfrm>
          <a:prstGeom prst="bracePair">
            <a:avLst>
              <a:gd name="adj" fmla="val 8333"/>
            </a:avLst>
          </a:prstGeom>
          <a:noFill/>
          <a:ln w="9525" algn="ctr">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sz="1200">
                <a:latin typeface="Calibri" pitchFamily="34" charset="0"/>
                <a:ea typeface="ヒラギノ角ゴ Pro W3"/>
                <a:cs typeface="ヒラギノ角ゴ Pro W3"/>
              </a:rPr>
              <a:t>Dot-Com Bubble</a:t>
            </a:r>
          </a:p>
        </p:txBody>
      </p:sp>
      <p:sp>
        <p:nvSpPr>
          <p:cNvPr id="34" name="Double Brace 33"/>
          <p:cNvSpPr>
            <a:spLocks noChangeArrowheads="1"/>
          </p:cNvSpPr>
          <p:nvPr/>
        </p:nvSpPr>
        <p:spPr bwMode="auto">
          <a:xfrm>
            <a:off x="6019800" y="4800600"/>
            <a:ext cx="914400" cy="457200"/>
          </a:xfrm>
          <a:prstGeom prst="bracePair">
            <a:avLst>
              <a:gd name="adj" fmla="val 8333"/>
            </a:avLst>
          </a:prstGeom>
          <a:noFill/>
          <a:ln w="9525" algn="ctr">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sz="1200">
                <a:latin typeface="Calibri" pitchFamily="34" charset="0"/>
                <a:ea typeface="ヒラギノ角ゴ Pro W3"/>
                <a:cs typeface="ヒラギノ角ゴ Pro W3"/>
              </a:rPr>
              <a:t>Web 2.0</a:t>
            </a:r>
          </a:p>
        </p:txBody>
      </p:sp>
      <p:sp>
        <p:nvSpPr>
          <p:cNvPr id="39" name="TextBox 38"/>
          <p:cNvSpPr txBox="1">
            <a:spLocks noChangeArrowheads="1"/>
          </p:cNvSpPr>
          <p:nvPr/>
        </p:nvSpPr>
        <p:spPr bwMode="auto">
          <a:xfrm>
            <a:off x="7086600" y="4827588"/>
            <a:ext cx="11430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sz="1200">
                <a:latin typeface="Calibri" pitchFamily="34" charset="0"/>
              </a:rPr>
              <a:t>Web Scale</a:t>
            </a:r>
            <a:endParaRPr lang="en-US"/>
          </a:p>
          <a:p>
            <a:pPr algn="ctr"/>
            <a:r>
              <a:rPr lang="en-US" sz="1200">
                <a:latin typeface="Calibri" pitchFamily="34" charset="0"/>
              </a:rPr>
              <a:t>Computing</a:t>
            </a:r>
          </a:p>
        </p:txBody>
      </p:sp>
      <p:sp>
        <p:nvSpPr>
          <p:cNvPr id="38" name="Left Brace 37"/>
          <p:cNvSpPr>
            <a:spLocks/>
          </p:cNvSpPr>
          <p:nvPr/>
        </p:nvSpPr>
        <p:spPr bwMode="auto">
          <a:xfrm>
            <a:off x="7010400" y="4800600"/>
            <a:ext cx="152400" cy="457200"/>
          </a:xfrm>
          <a:prstGeom prst="leftBrace">
            <a:avLst>
              <a:gd name="adj1" fmla="val 8333"/>
              <a:gd name="adj2" fmla="val 50000"/>
            </a:avLst>
          </a:prstGeom>
          <a:noFill/>
          <a:ln w="9525" algn="ctr">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a:ea typeface="ヒラギノ角ゴ Pro W3"/>
              <a:cs typeface="ヒラギノ角ゴ Pro W3"/>
            </a:endParaRPr>
          </a:p>
        </p:txBody>
      </p:sp>
      <p:sp>
        <p:nvSpPr>
          <p:cNvPr id="18" name="TextBox 17"/>
          <p:cNvSpPr txBox="1">
            <a:spLocks noChangeArrowheads="1"/>
          </p:cNvSpPr>
          <p:nvPr/>
        </p:nvSpPr>
        <p:spPr bwMode="auto">
          <a:xfrm rot="-2492668">
            <a:off x="5384800" y="45069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2001</a:t>
            </a:r>
          </a:p>
        </p:txBody>
      </p:sp>
      <p:sp>
        <p:nvSpPr>
          <p:cNvPr id="24" name="TextBox 23"/>
          <p:cNvSpPr txBox="1">
            <a:spLocks noChangeArrowheads="1"/>
          </p:cNvSpPr>
          <p:nvPr/>
        </p:nvSpPr>
        <p:spPr bwMode="auto">
          <a:xfrm rot="-2492668">
            <a:off x="4089400" y="45069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1997</a:t>
            </a:r>
          </a:p>
        </p:txBody>
      </p:sp>
    </p:spTree>
    <p:extLst>
      <p:ext uri="{BB962C8B-B14F-4D97-AF65-F5344CB8AC3E}">
        <p14:creationId xmlns:p14="http://schemas.microsoft.com/office/powerpoint/2010/main" val="742550966"/>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nodeType="afterGroup">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nodeType="afterGroup">
                            <p:stCondLst>
                              <p:cond delay="10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nodeType="afterGroup">
                            <p:stCondLst>
                              <p:cond delay="1500"/>
                            </p:stCondLst>
                            <p:childTnLst>
                              <p:par>
                                <p:cTn id="69" presetID="10" presetClass="entr" presetSubtype="0" fill="hold" grpId="1"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nodeType="afterGroup">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2000"/>
                                        <p:tgtEl>
                                          <p:spTgt spid="29"/>
                                        </p:tgtEl>
                                      </p:cBhvr>
                                    </p:animEffect>
                                  </p:childTnLst>
                                </p:cTn>
                              </p:par>
                            </p:childTnLst>
                          </p:cTn>
                        </p:par>
                        <p:par>
                          <p:cTn id="81" fill="hold" nodeType="afterGroup">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20" grpId="0"/>
      <p:bldP spid="22" grpId="0"/>
      <p:bldP spid="26" grpId="0"/>
      <p:bldP spid="28" grpId="0"/>
      <p:bldP spid="28" grpId="1"/>
      <p:bldP spid="29" grpId="0"/>
      <p:bldP spid="30" grpId="0"/>
      <p:bldP spid="33" grpId="0" animBg="1"/>
      <p:bldP spid="34" grpId="0" animBg="1"/>
      <p:bldP spid="39" grpId="0"/>
      <p:bldP spid="38" grpId="0" animBg="1"/>
      <p:bldP spid="18"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a:t>
            </a:r>
            <a:endParaRPr lang="en-US" dirty="0"/>
          </a:p>
        </p:txBody>
      </p:sp>
      <p:sp>
        <p:nvSpPr>
          <p:cNvPr id="3" name="Content Placeholder 2"/>
          <p:cNvSpPr>
            <a:spLocks noGrp="1"/>
          </p:cNvSpPr>
          <p:nvPr>
            <p:ph idx="1"/>
          </p:nvPr>
        </p:nvSpPr>
        <p:spPr/>
        <p:txBody>
          <a:bodyPr>
            <a:normAutofit lnSpcReduction="10000"/>
          </a:bodyPr>
          <a:lstStyle/>
          <a:p>
            <a:r>
              <a:rPr lang="en-US" dirty="0" smtClean="0"/>
              <a:t>Elastic Compute Cloud – EC2 (</a:t>
            </a:r>
            <a:r>
              <a:rPr lang="en-US" dirty="0" err="1" smtClean="0"/>
              <a:t>IaaS</a:t>
            </a:r>
            <a:r>
              <a:rPr lang="en-US" dirty="0" smtClean="0"/>
              <a:t>)</a:t>
            </a:r>
          </a:p>
          <a:p>
            <a:r>
              <a:rPr lang="en-US" dirty="0" smtClean="0"/>
              <a:t>Simple Storage Service – S3 (</a:t>
            </a:r>
            <a:r>
              <a:rPr lang="en-US" dirty="0" err="1" smtClean="0"/>
              <a:t>IaaS</a:t>
            </a:r>
            <a:r>
              <a:rPr lang="en-US" dirty="0" smtClean="0"/>
              <a:t>)</a:t>
            </a:r>
          </a:p>
          <a:p>
            <a:r>
              <a:rPr lang="en-US" dirty="0" smtClean="0"/>
              <a:t> Elastic Block Storage – EBS (</a:t>
            </a:r>
            <a:r>
              <a:rPr lang="en-US" dirty="0" err="1" smtClean="0"/>
              <a:t>IaaS</a:t>
            </a:r>
            <a:r>
              <a:rPr lang="en-US" dirty="0" smtClean="0"/>
              <a:t>)</a:t>
            </a:r>
          </a:p>
          <a:p>
            <a:r>
              <a:rPr lang="en-US" dirty="0" smtClean="0"/>
              <a:t> </a:t>
            </a:r>
            <a:r>
              <a:rPr lang="en-US" dirty="0" err="1" smtClean="0"/>
              <a:t>SimpleDB</a:t>
            </a:r>
            <a:r>
              <a:rPr lang="en-US" dirty="0" smtClean="0"/>
              <a:t> (SDB) (</a:t>
            </a:r>
            <a:r>
              <a:rPr lang="en-US" dirty="0" err="1" smtClean="0"/>
              <a:t>PaaS</a:t>
            </a:r>
            <a:r>
              <a:rPr lang="en-US" dirty="0" smtClean="0"/>
              <a:t>)</a:t>
            </a:r>
          </a:p>
          <a:p>
            <a:r>
              <a:rPr lang="en-US" dirty="0" smtClean="0"/>
              <a:t> Simple Queue Service – SQS (</a:t>
            </a:r>
            <a:r>
              <a:rPr lang="en-US" dirty="0" err="1" smtClean="0"/>
              <a:t>PaaS</a:t>
            </a:r>
            <a:r>
              <a:rPr lang="en-US" dirty="0" smtClean="0"/>
              <a:t>)</a:t>
            </a:r>
          </a:p>
          <a:p>
            <a:r>
              <a:rPr lang="en-US" dirty="0" err="1" smtClean="0"/>
              <a:t>CloudFront</a:t>
            </a:r>
            <a:r>
              <a:rPr lang="en-US" dirty="0" smtClean="0"/>
              <a:t> (S3 based Content Delivery Network – </a:t>
            </a:r>
            <a:r>
              <a:rPr lang="en-US" dirty="0" err="1" smtClean="0"/>
              <a:t>PaaS</a:t>
            </a:r>
            <a:r>
              <a:rPr lang="en-US" dirty="0" smtClean="0"/>
              <a:t>)</a:t>
            </a:r>
          </a:p>
          <a:p>
            <a:r>
              <a:rPr lang="en-US" dirty="0" smtClean="0"/>
              <a:t> Consistent AWS Web Services API</a:t>
            </a:r>
            <a:endParaRPr lang="en-US" dirty="0"/>
          </a:p>
        </p:txBody>
      </p:sp>
    </p:spTree>
    <p:extLst>
      <p:ext uri="{BB962C8B-B14F-4D97-AF65-F5344CB8AC3E}">
        <p14:creationId xmlns:p14="http://schemas.microsoft.com/office/powerpoint/2010/main" val="212416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152400" y="2493000"/>
            <a:ext cx="8839200" cy="3505200"/>
          </a:xfrm>
          <a:prstGeom prst="roundRect">
            <a:avLst>
              <a:gd name="adj" fmla="val 4279"/>
            </a:avLst>
          </a:prstGeom>
          <a:solidFill>
            <a:schemeClr val="accent1">
              <a:lumMod val="75000"/>
            </a:schemeClr>
          </a:solidFill>
          <a:ln w="28575">
            <a:solidFill>
              <a:schemeClr val="tx2"/>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52400" y="152400"/>
            <a:ext cx="8229600" cy="1143000"/>
          </a:xfrm>
        </p:spPr>
        <p:txBody>
          <a:bodyPr>
            <a:normAutofit fontScale="90000"/>
          </a:bodyPr>
          <a:lstStyle/>
          <a:p>
            <a:pPr algn="l"/>
            <a:r>
              <a:rPr lang="en-US" dirty="0" smtClean="0"/>
              <a:t>What does Azure platform offer to developers?</a:t>
            </a:r>
            <a:endParaRPr lang="en-US" dirty="0"/>
          </a:p>
        </p:txBody>
      </p:sp>
      <p:sp>
        <p:nvSpPr>
          <p:cNvPr id="3" name="Rounded Rectangle 2"/>
          <p:cNvSpPr>
            <a:spLocks/>
          </p:cNvSpPr>
          <p:nvPr/>
        </p:nvSpPr>
        <p:spPr>
          <a:xfrm>
            <a:off x="2943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4" name="Rounded Rectangle 3"/>
          <p:cNvSpPr>
            <a:spLocks/>
          </p:cNvSpPr>
          <p:nvPr/>
        </p:nvSpPr>
        <p:spPr>
          <a:xfrm>
            <a:off x="276001" y="2598208"/>
            <a:ext cx="2514600" cy="2273204"/>
          </a:xfrm>
          <a:prstGeom prst="roundRect">
            <a:avLst>
              <a:gd name="adj" fmla="val 7293"/>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5" name="Rounded Rectangle 4"/>
          <p:cNvSpPr>
            <a:spLocks/>
          </p:cNvSpPr>
          <p:nvPr/>
        </p:nvSpPr>
        <p:spPr>
          <a:xfrm>
            <a:off x="276000" y="5036608"/>
            <a:ext cx="8610599" cy="830792"/>
          </a:xfrm>
          <a:prstGeom prst="roundRect">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l"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6" name="Rounded Rectangle 5"/>
          <p:cNvSpPr>
            <a:spLocks/>
          </p:cNvSpPr>
          <p:nvPr/>
        </p:nvSpPr>
        <p:spPr bwMode="auto">
          <a:xfrm>
            <a:off x="428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Service</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Bus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7" name="Rounded Rectangle 6"/>
          <p:cNvSpPr>
            <a:spLocks/>
          </p:cNvSpPr>
          <p:nvPr/>
        </p:nvSpPr>
        <p:spPr bwMode="auto">
          <a:xfrm>
            <a:off x="42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Access</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Control</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8" name="Rounded Rectangle 7"/>
          <p:cNvSpPr>
            <a:spLocks/>
          </p:cNvSpPr>
          <p:nvPr/>
        </p:nvSpPr>
        <p:spPr bwMode="auto">
          <a:xfrm>
            <a:off x="1571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Workflow</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9" name="Rounded Rectangle 8"/>
          <p:cNvSpPr>
            <a:spLocks/>
          </p:cNvSpPr>
          <p:nvPr/>
        </p:nvSpPr>
        <p:spPr bwMode="auto">
          <a:xfrm>
            <a:off x="1571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0" name="Rounded Rectangle 9"/>
          <p:cNvSpPr>
            <a:spLocks/>
          </p:cNvSpPr>
          <p:nvPr/>
        </p:nvSpPr>
        <p:spPr bwMode="auto">
          <a:xfrm>
            <a:off x="3095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Database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1" name="Rounded Rectangle 10"/>
          <p:cNvSpPr>
            <a:spLocks/>
          </p:cNvSpPr>
          <p:nvPr/>
        </p:nvSpPr>
        <p:spPr bwMode="auto">
          <a:xfrm>
            <a:off x="309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Reporting</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2" name="Rounded Rectangle 11"/>
          <p:cNvSpPr>
            <a:spLocks/>
          </p:cNvSpPr>
          <p:nvPr/>
        </p:nvSpPr>
        <p:spPr bwMode="auto">
          <a:xfrm>
            <a:off x="4238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Analytics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3" name="Rounded Rectangle 12"/>
          <p:cNvSpPr>
            <a:spLocks/>
          </p:cNvSpPr>
          <p:nvPr/>
        </p:nvSpPr>
        <p:spPr bwMode="auto">
          <a:xfrm>
            <a:off x="423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4" name="Rounded Rectangle 13"/>
          <p:cNvSpPr>
            <a:spLocks/>
          </p:cNvSpPr>
          <p:nvPr/>
        </p:nvSpPr>
        <p:spPr bwMode="auto">
          <a:xfrm>
            <a:off x="428399" y="5127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Compute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5" name="Rounded Rectangle 14"/>
          <p:cNvSpPr>
            <a:spLocks/>
          </p:cNvSpPr>
          <p:nvPr/>
        </p:nvSpPr>
        <p:spPr bwMode="auto">
          <a:xfrm>
            <a:off x="1566319"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Storage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6" name="Rounded Rectangle 15"/>
          <p:cNvSpPr>
            <a:spLocks/>
          </p:cNvSpPr>
          <p:nvPr/>
        </p:nvSpPr>
        <p:spPr bwMode="auto">
          <a:xfrm>
            <a:off x="271186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Manage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7" name="Rounded Rectangle 16"/>
          <p:cNvSpPr>
            <a:spLocks/>
          </p:cNvSpPr>
          <p:nvPr/>
        </p:nvSpPr>
        <p:spPr>
          <a:xfrm>
            <a:off x="5610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8" name="Rounded Rectangle 17"/>
          <p:cNvSpPr>
            <a:spLocks/>
          </p:cNvSpPr>
          <p:nvPr/>
        </p:nvSpPr>
        <p:spPr bwMode="auto">
          <a:xfrm>
            <a:off x="5762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Identity</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9" name="Rounded Rectangle 18"/>
          <p:cNvSpPr>
            <a:spLocks/>
          </p:cNvSpPr>
          <p:nvPr/>
        </p:nvSpPr>
        <p:spPr bwMode="auto">
          <a:xfrm>
            <a:off x="5762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Devices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0" name="Rounded Rectangle 19"/>
          <p:cNvSpPr>
            <a:spLocks/>
          </p:cNvSpPr>
          <p:nvPr/>
        </p:nvSpPr>
        <p:spPr bwMode="auto">
          <a:xfrm>
            <a:off x="6905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Contacts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1" name="Rounded Rectangle 20"/>
          <p:cNvSpPr>
            <a:spLocks/>
          </p:cNvSpPr>
          <p:nvPr/>
        </p:nvSpPr>
        <p:spPr bwMode="auto">
          <a:xfrm>
            <a:off x="690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2" name="Rounded Rectangle 21"/>
          <p:cNvSpPr>
            <a:spLocks/>
          </p:cNvSpPr>
          <p:nvPr/>
        </p:nvSpPr>
        <p:spPr>
          <a:xfrm>
            <a:off x="8277000" y="2598208"/>
            <a:ext cx="609600" cy="2273204"/>
          </a:xfrm>
          <a:prstGeom prst="roundRect">
            <a:avLst>
              <a:gd name="adj" fmla="val 27861"/>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ctr" defTabSz="914363" rtl="0"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3" name="Rounded Rectangle 22"/>
          <p:cNvSpPr>
            <a:spLocks/>
          </p:cNvSpPr>
          <p:nvPr/>
        </p:nvSpPr>
        <p:spPr bwMode="auto">
          <a:xfrm>
            <a:off x="385740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4" name="Rounded Rectangle 23"/>
          <p:cNvSpPr>
            <a:spLocks/>
          </p:cNvSpPr>
          <p:nvPr/>
        </p:nvSpPr>
        <p:spPr bwMode="auto">
          <a:xfrm>
            <a:off x="228600" y="1447800"/>
            <a:ext cx="8686800" cy="8382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z="3200"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Your Applications</a:t>
            </a:r>
            <a:endParaRPr lang="en-US" sz="3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pic>
        <p:nvPicPr>
          <p:cNvPr id="26" name="Picture 3" descr="C:\Users\maryfj\Desktop\PDC Visuals\Assets\Strata3D architecture chart\Logos\NET Services\NETServices_h_rgb.png"/>
          <p:cNvPicPr>
            <a:picLocks noChangeAspect="1" noChangeArrowheads="1"/>
          </p:cNvPicPr>
          <p:nvPr/>
        </p:nvPicPr>
        <p:blipFill>
          <a:blip r:embed="rId2" cstate="print"/>
          <a:stretch>
            <a:fillRect/>
          </a:stretch>
        </p:blipFill>
        <p:spPr bwMode="auto">
          <a:xfrm>
            <a:off x="457200" y="2733289"/>
            <a:ext cx="2209800" cy="514207"/>
          </a:xfrm>
          <a:prstGeom prst="rect">
            <a:avLst/>
          </a:prstGeom>
          <a:solidFill>
            <a:schemeClr val="bg2"/>
          </a:solidFill>
        </p:spPr>
      </p:pic>
      <p:pic>
        <p:nvPicPr>
          <p:cNvPr id="27" name="Picture 2" descr="C:\Users\maryfj\Desktop\PDC Visuals\Assets\Strata3D architecture chart\Logos\SQL Services\SQLServices_h_rgb.png"/>
          <p:cNvPicPr>
            <a:picLocks noChangeAspect="1" noChangeArrowheads="1"/>
          </p:cNvPicPr>
          <p:nvPr/>
        </p:nvPicPr>
        <p:blipFill>
          <a:blip r:embed="rId3" cstate="print"/>
          <a:stretch>
            <a:fillRect/>
          </a:stretch>
        </p:blipFill>
        <p:spPr bwMode="auto">
          <a:xfrm>
            <a:off x="3048000" y="2676910"/>
            <a:ext cx="2111330" cy="570586"/>
          </a:xfrm>
          <a:prstGeom prst="rect">
            <a:avLst/>
          </a:prstGeom>
          <a:solidFill>
            <a:schemeClr val="bg2"/>
          </a:solidFill>
        </p:spPr>
      </p:pic>
      <p:pic>
        <p:nvPicPr>
          <p:cNvPr id="28" name="Picture 27" descr="LiveServices_h_rgb.png"/>
          <p:cNvPicPr>
            <a:picLocks noChangeAspect="1"/>
          </p:cNvPicPr>
          <p:nvPr/>
        </p:nvPicPr>
        <p:blipFill>
          <a:blip r:embed="rId4" cstate="print"/>
          <a:stretch>
            <a:fillRect/>
          </a:stretch>
        </p:blipFill>
        <p:spPr>
          <a:xfrm>
            <a:off x="5791200" y="2743200"/>
            <a:ext cx="1981200" cy="551980"/>
          </a:xfrm>
          <a:prstGeom prst="rect">
            <a:avLst/>
          </a:prstGeom>
          <a:solidFill>
            <a:schemeClr val="bg2"/>
          </a:solidFill>
          <a:ln>
            <a:noFill/>
          </a:ln>
        </p:spPr>
      </p:pic>
      <p:pic>
        <p:nvPicPr>
          <p:cNvPr id="29" name="Picture 28" descr="WinAzure_h_rgb.png"/>
          <p:cNvPicPr>
            <a:picLocks noChangeAspect="1"/>
          </p:cNvPicPr>
          <p:nvPr/>
        </p:nvPicPr>
        <p:blipFill>
          <a:blip r:embed="rId5" cstate="print"/>
          <a:stretch>
            <a:fillRect/>
          </a:stretch>
        </p:blipFill>
        <p:spPr>
          <a:xfrm>
            <a:off x="5334000" y="5105400"/>
            <a:ext cx="3083124" cy="575965"/>
          </a:xfrm>
          <a:prstGeom prst="rect">
            <a:avLst/>
          </a:prstGeom>
          <a:solidFill>
            <a:schemeClr val="bg2"/>
          </a:solidFill>
        </p:spPr>
      </p:pic>
    </p:spTree>
    <p:extLst>
      <p:ext uri="{BB962C8B-B14F-4D97-AF65-F5344CB8AC3E}">
        <p14:creationId xmlns:p14="http://schemas.microsoft.com/office/powerpoint/2010/main" val="15159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0" fill="hold"/>
                                        <p:tgtEl>
                                          <p:spTgt spid="5"/>
                                        </p:tgtEl>
                                        <p:attrNameLst>
                                          <p:attrName>stroke.color</p:attrName>
                                        </p:attrNameLst>
                                      </p:cBhvr>
                                      <p:to>
                                        <a:srgbClr val="FF0000"/>
                                      </p:to>
                                    </p:animClr>
                                    <p:set>
                                      <p:cBhvr>
                                        <p:cTn id="7" dur="1000" fill="hold"/>
                                        <p:tgtEl>
                                          <p:spTgt spid="5"/>
                                        </p:tgtEl>
                                        <p:attrNameLst>
                                          <p:attrName>stroke.on</p:attrName>
                                        </p:attrNameLst>
                                      </p:cBhvr>
                                      <p:to>
                                        <p:strVal val="true"/>
                                      </p:to>
                                    </p:set>
                                  </p:childTnLst>
                                </p:cTn>
                              </p:par>
                            </p:childTnLst>
                          </p:cTn>
                        </p:par>
                        <p:par>
                          <p:cTn id="8" fill="hold">
                            <p:stCondLst>
                              <p:cond delay="1000"/>
                            </p:stCondLst>
                            <p:childTnLst>
                              <p:par>
                                <p:cTn id="9" presetID="7" presetClass="emph" presetSubtype="2" fill="hold" nodeType="afterEffect">
                                  <p:stCondLst>
                                    <p:cond delay="0"/>
                                  </p:stCondLst>
                                  <p:childTnLst>
                                    <p:animClr clrSpc="rgb" dir="cw">
                                      <p:cBhvr>
                                        <p:cTn id="10" dur="1000" fill="hold"/>
                                        <p:tgtEl>
                                          <p:spTgt spid="3"/>
                                        </p:tgtEl>
                                        <p:attrNameLst>
                                          <p:attrName>stroke.color</p:attrName>
                                        </p:attrNameLst>
                                      </p:cBhvr>
                                      <p:to>
                                        <a:srgbClr val="FF0000"/>
                                      </p:to>
                                    </p:animClr>
                                    <p:set>
                                      <p:cBhvr>
                                        <p:cTn id="11" dur="1000" fill="hold"/>
                                        <p:tgtEl>
                                          <p:spTgt spid="3"/>
                                        </p:tgtEl>
                                        <p:attrNameLst>
                                          <p:attrName>stroke.on</p:attrName>
                                        </p:attrNameLst>
                                      </p:cBhvr>
                                      <p:to>
                                        <p:strVal val="true"/>
                                      </p:to>
                                    </p:set>
                                  </p:childTnLst>
                                </p:cTn>
                              </p:par>
                            </p:childTnLst>
                          </p:cTn>
                        </p:par>
                        <p:par>
                          <p:cTn id="12" fill="hold">
                            <p:stCondLst>
                              <p:cond delay="2000"/>
                            </p:stCondLst>
                            <p:childTnLst>
                              <p:par>
                                <p:cTn id="13" presetID="7" presetClass="emph" presetSubtype="2" fill="hold" nodeType="afterEffect">
                                  <p:stCondLst>
                                    <p:cond delay="0"/>
                                  </p:stCondLst>
                                  <p:childTnLst>
                                    <p:animClr clrSpc="rgb" dir="cw">
                                      <p:cBhvr>
                                        <p:cTn id="14" dur="1000" fill="hold"/>
                                        <p:tgtEl>
                                          <p:spTgt spid="17"/>
                                        </p:tgtEl>
                                        <p:attrNameLst>
                                          <p:attrName>stroke.color</p:attrName>
                                        </p:attrNameLst>
                                      </p:cBhvr>
                                      <p:to>
                                        <a:srgbClr val="FF0000"/>
                                      </p:to>
                                    </p:animClr>
                                    <p:set>
                                      <p:cBhvr>
                                        <p:cTn id="15" dur="1000" fill="hold"/>
                                        <p:tgtEl>
                                          <p:spTgt spid="1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4"/>
          <p:cNvSpPr>
            <a:spLocks noGrp="1"/>
          </p:cNvSpPr>
          <p:nvPr>
            <p:ph type="dt" sz="half" idx="10"/>
          </p:nvPr>
        </p:nvSpPr>
        <p:spPr/>
        <p:txBody>
          <a:bodyPr/>
          <a:lstStyle/>
          <a:p>
            <a:r>
              <a:rPr lang="en-US"/>
              <a:t>June 3, 2008</a:t>
            </a:r>
            <a:endParaRPr lang="en-US">
              <a:latin typeface="Arial Unicode MS" pitchFamily="34" charset="-128"/>
            </a:endParaRPr>
          </a:p>
        </p:txBody>
      </p:sp>
      <p:sp>
        <p:nvSpPr>
          <p:cNvPr id="10" name="Slide Number Placeholder 5"/>
          <p:cNvSpPr>
            <a:spLocks noGrp="1"/>
          </p:cNvSpPr>
          <p:nvPr>
            <p:ph type="sldNum" sz="quarter" idx="11"/>
          </p:nvPr>
        </p:nvSpPr>
        <p:spPr/>
        <p:txBody>
          <a:bodyPr/>
          <a:lstStyle/>
          <a:p>
            <a:r>
              <a:rPr lang="en-US"/>
              <a:t>Slide </a:t>
            </a:r>
            <a:fld id="{94AEC300-1891-4A15-80DD-83EB59F93E27}" type="slidenum">
              <a:rPr lang="en-US"/>
              <a:pPr/>
              <a:t>36</a:t>
            </a:fld>
            <a:endParaRPr lang="en-US">
              <a:latin typeface="Arial Unicode MS" pitchFamily="34" charset="-128"/>
            </a:endParaRPr>
          </a:p>
        </p:txBody>
      </p:sp>
      <p:sp>
        <p:nvSpPr>
          <p:cNvPr id="11" name="Footer Placeholder 6"/>
          <p:cNvSpPr>
            <a:spLocks noGrp="1"/>
          </p:cNvSpPr>
          <p:nvPr>
            <p:ph type="ftr" sz="quarter" idx="12"/>
          </p:nvPr>
        </p:nvSpPr>
        <p:spPr/>
        <p:txBody>
          <a:bodyPr/>
          <a:lstStyle/>
          <a:p>
            <a:r>
              <a:rPr lang="en-US"/>
              <a:t>Google AppEngine vs. Amazon EC2/S3</a:t>
            </a:r>
          </a:p>
        </p:txBody>
      </p:sp>
      <p:sp>
        <p:nvSpPr>
          <p:cNvPr id="24578" name="Rectangle 2"/>
          <p:cNvSpPr>
            <a:spLocks noGrp="1" noChangeArrowheads="1"/>
          </p:cNvSpPr>
          <p:nvPr>
            <p:ph type="title"/>
          </p:nvPr>
        </p:nvSpPr>
        <p:spPr/>
        <p:txBody>
          <a:bodyPr>
            <a:normAutofit fontScale="90000"/>
          </a:bodyPr>
          <a:lstStyle/>
          <a:p>
            <a:r>
              <a:rPr lang="en-US" dirty="0" smtClean="0"/>
              <a:t>Google’s </a:t>
            </a:r>
            <a:r>
              <a:rPr lang="en-US" dirty="0" err="1" smtClean="0"/>
              <a:t>AppEngine</a:t>
            </a:r>
            <a:r>
              <a:rPr lang="en-US" dirty="0" smtClean="0"/>
              <a:t> </a:t>
            </a:r>
            <a:r>
              <a:rPr lang="en-US" dirty="0" err="1" smtClean="0"/>
              <a:t>vs</a:t>
            </a:r>
            <a:r>
              <a:rPr lang="en-US" dirty="0" smtClean="0"/>
              <a:t> Amazon’s EC2</a:t>
            </a:r>
            <a:endParaRPr lang="en-US" dirty="0"/>
          </a:p>
        </p:txBody>
      </p:sp>
      <p:sp>
        <p:nvSpPr>
          <p:cNvPr id="24591" name="Rectangle 15"/>
          <p:cNvSpPr>
            <a:spLocks noGrp="1" noChangeArrowheads="1"/>
          </p:cNvSpPr>
          <p:nvPr>
            <p:ph type="body" sz="half" idx="1"/>
          </p:nvPr>
        </p:nvSpPr>
        <p:spPr>
          <a:xfrm>
            <a:off x="685800" y="4114800"/>
            <a:ext cx="3810000" cy="2209800"/>
          </a:xfrm>
        </p:spPr>
        <p:txBody>
          <a:bodyPr/>
          <a:lstStyle/>
          <a:p>
            <a:pPr>
              <a:buFontTx/>
              <a:buNone/>
            </a:pPr>
            <a:r>
              <a:rPr lang="en-US" sz="2000"/>
              <a:t>AppEngine:</a:t>
            </a:r>
          </a:p>
          <a:p>
            <a:r>
              <a:rPr lang="en-US" sz="2000"/>
              <a:t>Higher-level functionality</a:t>
            </a:r>
            <a:br>
              <a:rPr lang="en-US" sz="2000"/>
            </a:br>
            <a:r>
              <a:rPr lang="en-US" sz="2000"/>
              <a:t>(e.g., automatic scaling)</a:t>
            </a:r>
          </a:p>
          <a:p>
            <a:r>
              <a:rPr lang="en-US" sz="2000"/>
              <a:t>More restrictive</a:t>
            </a:r>
            <a:br>
              <a:rPr lang="en-US" sz="2000"/>
            </a:br>
            <a:r>
              <a:rPr lang="en-US" sz="2000"/>
              <a:t>(e.g., respond to URL only)</a:t>
            </a:r>
          </a:p>
          <a:p>
            <a:r>
              <a:rPr lang="en-US" sz="2000"/>
              <a:t>Proprietary lock-in</a:t>
            </a:r>
          </a:p>
        </p:txBody>
      </p:sp>
      <p:sp>
        <p:nvSpPr>
          <p:cNvPr id="24592" name="Rectangle 16"/>
          <p:cNvSpPr>
            <a:spLocks noGrp="1" noChangeArrowheads="1"/>
          </p:cNvSpPr>
          <p:nvPr>
            <p:ph type="body" sz="half" idx="2"/>
          </p:nvPr>
        </p:nvSpPr>
        <p:spPr>
          <a:xfrm>
            <a:off x="4648200" y="4114800"/>
            <a:ext cx="3810000" cy="2209800"/>
          </a:xfrm>
        </p:spPr>
        <p:txBody>
          <a:bodyPr/>
          <a:lstStyle/>
          <a:p>
            <a:pPr>
              <a:buFontTx/>
              <a:buNone/>
            </a:pPr>
            <a:r>
              <a:rPr lang="en-US" sz="2000"/>
              <a:t>EC2/S3:</a:t>
            </a:r>
          </a:p>
          <a:p>
            <a:r>
              <a:rPr lang="en-US" sz="2000"/>
              <a:t>Lower-level functionality</a:t>
            </a:r>
          </a:p>
          <a:p>
            <a:r>
              <a:rPr lang="en-US" sz="2000"/>
              <a:t>More flexible</a:t>
            </a:r>
          </a:p>
          <a:p>
            <a:r>
              <a:rPr lang="en-US" sz="2000"/>
              <a:t>Coarser billing model</a:t>
            </a:r>
          </a:p>
        </p:txBody>
      </p:sp>
      <p:sp>
        <p:nvSpPr>
          <p:cNvPr id="24585" name="Rectangle 9"/>
          <p:cNvSpPr>
            <a:spLocks noChangeArrowheads="1"/>
          </p:cNvSpPr>
          <p:nvPr/>
        </p:nvSpPr>
        <p:spPr bwMode="auto">
          <a:xfrm>
            <a:off x="4953000" y="3444875"/>
            <a:ext cx="2971800" cy="381000"/>
          </a:xfrm>
          <a:prstGeom prst="rect">
            <a:avLst/>
          </a:prstGeom>
          <a:solidFill>
            <a:schemeClr val="accent1"/>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6" name="Rectangle 10"/>
          <p:cNvSpPr>
            <a:spLocks noChangeArrowheads="1"/>
          </p:cNvSpPr>
          <p:nvPr/>
        </p:nvSpPr>
        <p:spPr bwMode="auto">
          <a:xfrm>
            <a:off x="2057400" y="2225675"/>
            <a:ext cx="914400" cy="1600200"/>
          </a:xfrm>
          <a:prstGeom prst="rect">
            <a:avLst/>
          </a:prstGeom>
          <a:solidFill>
            <a:schemeClr val="accent1"/>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9" name="Text Box 13"/>
          <p:cNvSpPr txBox="1">
            <a:spLocks noChangeArrowheads="1"/>
          </p:cNvSpPr>
          <p:nvPr/>
        </p:nvSpPr>
        <p:spPr bwMode="auto">
          <a:xfrm>
            <a:off x="5181600" y="2759075"/>
            <a:ext cx="22098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2000"/>
              <a:t>VMs</a:t>
            </a:r>
            <a:br>
              <a:rPr lang="en-US" sz="2000"/>
            </a:br>
            <a:r>
              <a:rPr lang="en-US" sz="2000"/>
              <a:t>Flat File Storage</a:t>
            </a:r>
          </a:p>
        </p:txBody>
      </p:sp>
      <p:sp>
        <p:nvSpPr>
          <p:cNvPr id="24590" name="Text Box 14"/>
          <p:cNvSpPr txBox="1">
            <a:spLocks noChangeArrowheads="1"/>
          </p:cNvSpPr>
          <p:nvPr/>
        </p:nvSpPr>
        <p:spPr bwMode="auto">
          <a:xfrm>
            <a:off x="1400175" y="1219200"/>
            <a:ext cx="2209800" cy="100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2000"/>
              <a:t>Python</a:t>
            </a:r>
            <a:br>
              <a:rPr lang="en-US" sz="2000"/>
            </a:br>
            <a:r>
              <a:rPr lang="en-US" sz="2000"/>
              <a:t>BigTable</a:t>
            </a:r>
            <a:br>
              <a:rPr lang="en-US" sz="2000"/>
            </a:br>
            <a:r>
              <a:rPr lang="en-US" sz="2000"/>
              <a:t>Other API’s</a:t>
            </a:r>
          </a:p>
        </p:txBody>
      </p:sp>
    </p:spTree>
    <p:extLst>
      <p:ext uri="{BB962C8B-B14F-4D97-AF65-F5344CB8AC3E}">
        <p14:creationId xmlns:p14="http://schemas.microsoft.com/office/powerpoint/2010/main" val="4170811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3V’s</a:t>
            </a:r>
            <a:endParaRPr lang="en-US" dirty="0"/>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4</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smtClean="0">
                <a:solidFill>
                  <a:srgbClr val="800000"/>
                </a:solidFill>
              </a:rPr>
              <a:t>Data Volume</a:t>
            </a:r>
          </a:p>
          <a:p>
            <a:pPr lvl="1"/>
            <a:r>
              <a:rPr lang="en-US" dirty="0" smtClean="0"/>
              <a:t>44x increase from 2009 2020</a:t>
            </a:r>
          </a:p>
          <a:p>
            <a:pPr lvl="1"/>
            <a:r>
              <a:rPr lang="en-US" dirty="0" smtClean="0"/>
              <a:t>From 0.8 </a:t>
            </a:r>
            <a:r>
              <a:rPr lang="en-US" dirty="0" err="1" smtClean="0"/>
              <a:t>zettabytes</a:t>
            </a:r>
            <a:r>
              <a:rPr lang="en-US" dirty="0" smtClean="0"/>
              <a:t> to 35zb</a:t>
            </a:r>
          </a:p>
          <a:p>
            <a:r>
              <a:rPr lang="en-US" dirty="0" smtClean="0"/>
              <a:t>Data volume is increasing exponentially </a:t>
            </a:r>
            <a:endParaRPr lang="en-US" dirty="0"/>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5</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smtClean="0">
                  <a:solidFill>
                    <a:srgbClr val="0000FF"/>
                  </a:solidFill>
                </a:rPr>
                <a:t>Exponential increase in collected/generated data</a:t>
              </a:r>
              <a:endParaRPr lang="en-US" sz="1400" i="1" dirty="0">
                <a:solidFill>
                  <a:srgbClr val="0000FF"/>
                </a:solidFill>
              </a:endParaRP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8229600" cy="4525963"/>
          </a:xfrm>
        </p:spPr>
        <p:txBody>
          <a:bodyPr/>
          <a:lstStyle/>
          <a:p>
            <a:pPr>
              <a:defRPr/>
            </a:pPr>
            <a:endParaRPr lang="en-US">
              <a:cs typeface="+mn-cs"/>
            </a:endParaRPr>
          </a:p>
        </p:txBody>
      </p:sp>
      <p:sp>
        <p:nvSpPr>
          <p:cNvPr id="12" name="Text Box 37"/>
          <p:cNvSpPr txBox="1">
            <a:spLocks noChangeArrowheads="1"/>
          </p:cNvSpPr>
          <p:nvPr/>
        </p:nvSpPr>
        <p:spPr bwMode="auto">
          <a:xfrm>
            <a:off x="773113" y="1358901"/>
            <a:ext cx="2825750" cy="7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12+ TBs</a:t>
            </a:r>
            <a:r>
              <a:rPr lang="en-US" sz="1300" kern="0" smtClean="0">
                <a:solidFill>
                  <a:srgbClr val="000000"/>
                </a:solidFill>
              </a:rPr>
              <a:t> </a:t>
            </a:r>
            <a:br>
              <a:rPr lang="en-US" sz="1300" kern="0" smtClean="0">
                <a:solidFill>
                  <a:srgbClr val="000000"/>
                </a:solidFill>
              </a:rPr>
            </a:br>
            <a:r>
              <a:rPr lang="en-US" sz="1400" kern="0" smtClean="0">
                <a:solidFill>
                  <a:srgbClr val="075314"/>
                </a:solidFill>
              </a:rPr>
              <a:t>of tweet data </a:t>
            </a:r>
            <a:br>
              <a:rPr lang="en-US" sz="1400" kern="0" smtClean="0">
                <a:solidFill>
                  <a:srgbClr val="075314"/>
                </a:solidFill>
              </a:rPr>
            </a:br>
            <a:r>
              <a:rPr lang="en-US" sz="1400" kern="0" smtClean="0">
                <a:solidFill>
                  <a:srgbClr val="075314"/>
                </a:solidFill>
              </a:rPr>
              <a:t>every day</a:t>
            </a:r>
          </a:p>
        </p:txBody>
      </p:sp>
      <p:sp>
        <p:nvSpPr>
          <p:cNvPr id="13" name="Text Box 38"/>
          <p:cNvSpPr txBox="1">
            <a:spLocks noChangeArrowheads="1"/>
          </p:cNvSpPr>
          <p:nvPr/>
        </p:nvSpPr>
        <p:spPr bwMode="auto">
          <a:xfrm>
            <a:off x="2138363" y="4549776"/>
            <a:ext cx="1325562" cy="7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25+ TBs </a:t>
            </a:r>
            <a:r>
              <a:rPr lang="en-US" sz="1400" kern="0" smtClean="0">
                <a:solidFill>
                  <a:srgbClr val="075314"/>
                </a:solidFill>
              </a:rPr>
              <a:t>of</a:t>
            </a:r>
            <a:br>
              <a:rPr lang="en-US" sz="1400" kern="0" smtClean="0">
                <a:solidFill>
                  <a:srgbClr val="075314"/>
                </a:solidFill>
              </a:rPr>
            </a:br>
            <a:r>
              <a:rPr lang="en-US" sz="1400" kern="0" smtClean="0">
                <a:solidFill>
                  <a:srgbClr val="075314"/>
                </a:solidFill>
              </a:rPr>
              <a:t>log data every day</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2036764"/>
            <a:ext cx="2784475" cy="254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auto">
          <a:xfrm rot="16200000">
            <a:off x="-189706" y="3556795"/>
            <a:ext cx="1470025" cy="53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16" name="Group 15"/>
          <p:cNvGrpSpPr>
            <a:grpSpLocks/>
          </p:cNvGrpSpPr>
          <p:nvPr/>
        </p:nvGrpSpPr>
        <p:grpSpPr bwMode="auto">
          <a:xfrm>
            <a:off x="376238" y="4638676"/>
            <a:ext cx="1638300" cy="1509713"/>
            <a:chOff x="264585" y="4317999"/>
            <a:chExt cx="1842062" cy="2180183"/>
          </a:xfrm>
        </p:grpSpPr>
        <p:pic>
          <p:nvPicPr>
            <p:cNvPr id="174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rapezoid 18"/>
          <p:cNvSpPr/>
          <p:nvPr/>
        </p:nvSpPr>
        <p:spPr bwMode="auto">
          <a:xfrm rot="16200000">
            <a:off x="3103563" y="115888"/>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a:solidFill>
                <a:sysClr val="windowText" lastClr="000000"/>
              </a:solidFill>
              <a:latin typeface="Arial" pitchFamily="34" charset="0"/>
              <a:cs typeface="Arial" pitchFamily="34" charset="0"/>
            </a:endParaRPr>
          </a:p>
        </p:txBody>
      </p:sp>
      <p:grpSp>
        <p:nvGrpSpPr>
          <p:cNvPr id="20" name="Group 19"/>
          <p:cNvGrpSpPr>
            <a:grpSpLocks/>
          </p:cNvGrpSpPr>
          <p:nvPr/>
        </p:nvGrpSpPr>
        <p:grpSpPr bwMode="auto">
          <a:xfrm>
            <a:off x="3886200" y="627064"/>
            <a:ext cx="5337175" cy="5902325"/>
            <a:chOff x="3733800" y="742950"/>
            <a:chExt cx="5337175" cy="5902325"/>
          </a:xfrm>
        </p:grpSpPr>
        <p:grpSp>
          <p:nvGrpSpPr>
            <p:cNvPr id="17419" name="Group 11"/>
            <p:cNvGrpSpPr>
              <a:grpSpLocks/>
            </p:cNvGrpSpPr>
            <p:nvPr/>
          </p:nvGrpSpPr>
          <p:grpSpPr bwMode="auto">
            <a:xfrm>
              <a:off x="3744913" y="742950"/>
              <a:ext cx="5326062" cy="5704900"/>
              <a:chOff x="3744913" y="742950"/>
              <a:chExt cx="5326062" cy="5704900"/>
            </a:xfrm>
          </p:grpSpPr>
          <p:pic>
            <p:nvPicPr>
              <p:cNvPr id="17421" name="Picture 40" descr="mobile-inter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2"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23" name="Rectangle 4"/>
              <p:cNvSpPr>
                <a:spLocks noChangeArrowheads="1"/>
              </p:cNvSpPr>
              <p:nvPr/>
            </p:nvSpPr>
            <p:spPr bwMode="auto">
              <a:xfrm>
                <a:off x="7805738" y="4570413"/>
                <a:ext cx="1265237"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b="0"/>
              </a:p>
            </p:txBody>
          </p:sp>
          <p:sp>
            <p:nvSpPr>
              <p:cNvPr id="17424" name="Rectangle 4"/>
              <p:cNvSpPr>
                <a:spLocks noChangeArrowheads="1"/>
              </p:cNvSpPr>
              <p:nvPr/>
            </p:nvSpPr>
            <p:spPr bwMode="auto">
              <a:xfrm>
                <a:off x="4297363" y="927631"/>
                <a:ext cx="1997075"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30 billion</a:t>
                </a:r>
                <a:r>
                  <a:rPr lang="en-US" sz="1400">
                    <a:solidFill>
                      <a:srgbClr val="075314"/>
                    </a:solidFill>
                  </a:rPr>
                  <a:t> RFID tags today</a:t>
                </a:r>
                <a:br>
                  <a:rPr lang="en-US" sz="1400">
                    <a:solidFill>
                      <a:srgbClr val="075314"/>
                    </a:solidFill>
                  </a:rPr>
                </a:br>
                <a:r>
                  <a:rPr lang="en-US" sz="1400">
                    <a:solidFill>
                      <a:srgbClr val="075314"/>
                    </a:solidFill>
                  </a:rPr>
                  <a:t> (1.3B in 2005)</a:t>
                </a:r>
                <a:endParaRPr lang="en-US" b="0"/>
              </a:p>
            </p:txBody>
          </p:sp>
          <p:sp>
            <p:nvSpPr>
              <p:cNvPr id="17425" name="Rectangle 4"/>
              <p:cNvSpPr>
                <a:spLocks noChangeArrowheads="1"/>
              </p:cNvSpPr>
              <p:nvPr/>
            </p:nvSpPr>
            <p:spPr bwMode="auto">
              <a:xfrm>
                <a:off x="7747000" y="742950"/>
                <a:ext cx="1323975" cy="185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b="0"/>
              </a:p>
            </p:txBody>
          </p:sp>
          <p:sp>
            <p:nvSpPr>
              <p:cNvPr id="17426" name="Rectangle 5"/>
              <p:cNvSpPr>
                <a:spLocks noChangeArrowheads="1"/>
              </p:cNvSpPr>
              <p:nvPr/>
            </p:nvSpPr>
            <p:spPr bwMode="auto">
              <a:xfrm>
                <a:off x="7696200" y="2609850"/>
                <a:ext cx="1374775" cy="2215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b="0"/>
              </a:p>
            </p:txBody>
          </p:sp>
        </p:grpSp>
        <p:sp>
          <p:nvSpPr>
            <p:cNvPr id="17420" name="Rectangle 4"/>
            <p:cNvSpPr>
              <a:spLocks noChangeArrowheads="1"/>
            </p:cNvSpPr>
            <p:nvPr/>
          </p:nvSpPr>
          <p:spPr bwMode="auto">
            <a:xfrm>
              <a:off x="3733800" y="5487988"/>
              <a:ext cx="2374900" cy="1157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b="0"/>
            </a:p>
          </p:txBody>
        </p:sp>
      </p:grpSp>
      <p:sp>
        <p:nvSpPr>
          <p:cNvPr id="29" name="Trapezoid 28"/>
          <p:cNvSpPr/>
          <p:nvPr/>
        </p:nvSpPr>
        <p:spPr bwMode="auto">
          <a:xfrm rot="16200000">
            <a:off x="3255963" y="268288"/>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spTree>
    <p:extLst>
      <p:ext uri="{BB962C8B-B14F-4D97-AF65-F5344CB8AC3E}">
        <p14:creationId xmlns:p14="http://schemas.microsoft.com/office/powerpoint/2010/main" val="1762669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30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3" cstate="print"/>
          <a:srcRect/>
          <a:stretch>
            <a:fillRect/>
          </a:stretch>
        </p:blipFill>
        <p:spPr bwMode="auto">
          <a:xfrm>
            <a:off x="0" y="501650"/>
            <a:ext cx="9144000" cy="5854700"/>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smtClean="0">
                <a:solidFill>
                  <a:schemeClr val="bg1"/>
                </a:solidFill>
              </a:rPr>
              <a:t>Maximilien</a:t>
            </a:r>
            <a:r>
              <a:rPr lang="en-US" sz="1000" b="0" dirty="0" smtClean="0">
                <a:solidFill>
                  <a:schemeClr val="bg1"/>
                </a:solidFill>
              </a:rPr>
              <a:t> Brice, © CERN</a:t>
            </a:r>
            <a:endParaRPr lang="en-US" sz="1000" b="0" dirty="0">
              <a:solidFill>
                <a:schemeClr val="bg1"/>
              </a:solidFill>
            </a:endParaRPr>
          </a:p>
        </p:txBody>
      </p:sp>
      <p:sp>
        <p:nvSpPr>
          <p:cNvPr id="2" name="Rectangle 1"/>
          <p:cNvSpPr/>
          <p:nvPr/>
        </p:nvSpPr>
        <p:spPr>
          <a:xfrm>
            <a:off x="1676400" y="6400800"/>
            <a:ext cx="6400800" cy="369332"/>
          </a:xfrm>
          <a:prstGeom prst="rect">
            <a:avLst/>
          </a:prstGeom>
        </p:spPr>
        <p:txBody>
          <a:bodyPr wrap="square">
            <a:spAutoFit/>
          </a:bodyPr>
          <a:lstStyle/>
          <a:p>
            <a:pPr>
              <a:defRPr/>
            </a:pPr>
            <a:r>
              <a:rPr lang="en-US" dirty="0"/>
              <a:t>CERN’s Large </a:t>
            </a:r>
            <a:r>
              <a:rPr lang="en-US" dirty="0" err="1"/>
              <a:t>Hydron</a:t>
            </a:r>
            <a:r>
              <a:rPr lang="en-US" dirty="0"/>
              <a:t> Collider (LHC) generates 15 PB a year </a:t>
            </a:r>
          </a:p>
        </p:txBody>
      </p:sp>
    </p:spTree>
    <p:extLst>
      <p:ext uri="{BB962C8B-B14F-4D97-AF65-F5344CB8AC3E}">
        <p14:creationId xmlns:p14="http://schemas.microsoft.com/office/powerpoint/2010/main" val="2423355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tx1"/>
                </a:solidFill>
              </a:rPr>
              <a:t>The </a:t>
            </a:r>
            <a:r>
              <a:rPr lang="en-US" dirty="0" err="1">
                <a:solidFill>
                  <a:schemeClr val="tx1"/>
                </a:solidFill>
              </a:rPr>
              <a:t>Earthscope</a:t>
            </a:r>
            <a:endParaRPr lang="en-US" dirty="0"/>
          </a:p>
        </p:txBody>
      </p:sp>
      <p:sp>
        <p:nvSpPr>
          <p:cNvPr id="3" name="Content Placeholder 2"/>
          <p:cNvSpPr>
            <a:spLocks noGrp="1"/>
          </p:cNvSpPr>
          <p:nvPr>
            <p:ph idx="1"/>
          </p:nvPr>
        </p:nvSpPr>
        <p:spPr>
          <a:xfrm>
            <a:off x="76200" y="1447800"/>
            <a:ext cx="5410200" cy="4876800"/>
          </a:xfrm>
        </p:spPr>
        <p:txBody>
          <a:bodyPr rtlCol="0">
            <a:normAutofit fontScale="85000" lnSpcReduction="20000"/>
          </a:bodyPr>
          <a:lstStyle/>
          <a:p>
            <a:pPr marL="182880" indent="-182880" fontAlgn="auto">
              <a:spcAft>
                <a:spcPts val="0"/>
              </a:spcAft>
              <a:buFont typeface="Arial" pitchFamily="34" charset="0"/>
              <a:buChar char="•"/>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(http://www.msnbc.msn.com/id/44363598/ns/technology_and_science-future_of_technology/#.TmetOdQ--</a:t>
            </a:r>
            <a:r>
              <a:rPr lang="en-US" dirty="0" smtClean="0"/>
              <a:t>uI)</a:t>
            </a:r>
            <a:endParaRPr lang="en-US" dirty="0"/>
          </a:p>
          <a:p>
            <a:pPr marL="182880" indent="-182880" fontAlgn="auto">
              <a:spcAft>
                <a:spcPts val="0"/>
              </a:spcAft>
              <a:buFont typeface="Arial" pitchFamily="34" charset="0"/>
              <a:buChar char="•"/>
              <a:defRPr/>
            </a:pPr>
            <a:endParaRPr lang="en-US" dirty="0"/>
          </a:p>
        </p:txBody>
      </p:sp>
      <p:sp>
        <p:nvSpPr>
          <p:cNvPr id="19460" name="Rectangle 1"/>
          <p:cNvSpPr>
            <a:spLocks noChangeArrowheads="1"/>
          </p:cNvSpPr>
          <p:nvPr/>
        </p:nvSpPr>
        <p:spPr bwMode="auto">
          <a:xfrm>
            <a:off x="0" y="-323850"/>
            <a:ext cx="441325" cy="64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1. </a:t>
            </a:r>
          </a:p>
          <a:p>
            <a:pPr eaLnBrk="0" hangingPunct="0"/>
            <a:r>
              <a:rPr lang="en-US"/>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28800"/>
            <a:ext cx="2933700" cy="349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309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Variety (Complexity) </a:t>
            </a:r>
            <a:endParaRPr lang="en-US" dirty="0"/>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smtClean="0"/>
          </a:p>
          <a:p>
            <a:r>
              <a:rPr lang="en-US" dirty="0" smtClean="0"/>
              <a:t>A single application can be generating/collecting many types of data  </a:t>
            </a:r>
          </a:p>
          <a:p>
            <a:endParaRPr lang="en-US" dirty="0"/>
          </a:p>
          <a:p>
            <a:r>
              <a:rPr lang="en-US" dirty="0" smtClean="0"/>
              <a:t>Big Public Data (online, weather, finance, </a:t>
            </a:r>
            <a:r>
              <a:rPr lang="en-US" dirty="0" err="1" smtClean="0"/>
              <a:t>etc</a:t>
            </a:r>
            <a:r>
              <a:rPr lang="en-US" dirty="0" smtClean="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9</a:t>
            </a:fld>
            <a:endParaRPr lang="en-US" dirty="0"/>
          </a:p>
        </p:txBody>
      </p:sp>
      <p:sp>
        <p:nvSpPr>
          <p:cNvPr id="11" name="Rectangle 10"/>
          <p:cNvSpPr/>
          <p:nvPr/>
        </p:nvSpPr>
        <p:spPr>
          <a:xfrm>
            <a:off x="533400" y="5943600"/>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To extract knowledge</a:t>
            </a:r>
            <a:r>
              <a:rPr lang="en-US" dirty="0" smtClean="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1728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1496</Words>
  <Application>Microsoft Office PowerPoint</Application>
  <PresentationFormat>On-screen Show (4:3)</PresentationFormat>
  <Paragraphs>329</Paragraphs>
  <Slides>36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ＭＳ Ｐゴシック</vt:lpstr>
      <vt:lpstr>Arial</vt:lpstr>
      <vt:lpstr>Arial Unicode MS</vt:lpstr>
      <vt:lpstr>Calibri</vt:lpstr>
      <vt:lpstr>Segoe UI</vt:lpstr>
      <vt:lpstr>Wingdings</vt:lpstr>
      <vt:lpstr>ヒラギノ角ゴ Pro W3</vt:lpstr>
      <vt:lpstr>Office Theme</vt:lpstr>
      <vt:lpstr>Introduction to Big Data  </vt:lpstr>
      <vt:lpstr>Topics</vt:lpstr>
      <vt:lpstr>What’s Big Data?</vt:lpstr>
      <vt:lpstr>Big Data: 3V’s</vt:lpstr>
      <vt:lpstr>Volume (Scale) </vt:lpstr>
      <vt:lpstr>PowerPoint Presentation</vt:lpstr>
      <vt:lpstr>PowerPoint Presentation</vt:lpstr>
      <vt:lpstr>The Earthscope</vt:lpstr>
      <vt:lpstr>Variety (Complexity) </vt:lpstr>
      <vt:lpstr>PowerPoint Presentation</vt:lpstr>
      <vt:lpstr>Velocity (Speed) </vt:lpstr>
      <vt:lpstr>Real-time/Fast Data</vt:lpstr>
      <vt:lpstr>PowerPoint Presentation</vt:lpstr>
      <vt:lpstr>Some Make it 4V’s</vt:lpstr>
      <vt:lpstr>Harnessing Big Data</vt:lpstr>
      <vt:lpstr>The Model Has Changed…</vt:lpstr>
      <vt:lpstr>What’s driving Big Data</vt:lpstr>
      <vt:lpstr>The Evolution of Business Intelligence</vt:lpstr>
      <vt:lpstr>Big Data Analytics</vt:lpstr>
      <vt:lpstr>PowerPoint Presentation</vt:lpstr>
      <vt:lpstr>Big Data Technology</vt:lpstr>
      <vt:lpstr>Cloud Computing </vt:lpstr>
      <vt:lpstr>PowerPoint Presentation</vt:lpstr>
      <vt:lpstr>Benefits</vt:lpstr>
      <vt:lpstr>Types of Cloud Computing</vt:lpstr>
      <vt:lpstr>Classification of Cloud Computing based on Service Provided</vt:lpstr>
      <vt:lpstr>Infrastructure as a Service (IaaS)</vt:lpstr>
      <vt:lpstr>More Refined Categorization</vt:lpstr>
      <vt:lpstr>Key Ingredients in Cloud Computing</vt:lpstr>
      <vt:lpstr>Enabling Technology: Virtualization</vt:lpstr>
      <vt:lpstr>Everything as a Service</vt:lpstr>
      <vt:lpstr>Cloud versus cloud</vt:lpstr>
      <vt:lpstr>The Obligatory Timeline Slide  (Mike Culver @ AWS) </vt:lpstr>
      <vt:lpstr>AWS</vt:lpstr>
      <vt:lpstr>What does Azure platform offer to developers?</vt:lpstr>
      <vt:lpstr>Google’s AppEngine vs Amazon’s EC2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Kalpana Rangra</cp:lastModifiedBy>
  <cp:revision>54</cp:revision>
  <dcterms:created xsi:type="dcterms:W3CDTF">2012-01-12T20:50:20Z</dcterms:created>
  <dcterms:modified xsi:type="dcterms:W3CDTF">2018-08-16T09:16:51Z</dcterms:modified>
</cp:coreProperties>
</file>